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270" r:id="rId5"/>
    <p:sldId id="271" r:id="rId6"/>
    <p:sldId id="273" r:id="rId7"/>
    <p:sldId id="274" r:id="rId8"/>
    <p:sldId id="275" r:id="rId9"/>
    <p:sldId id="276" r:id="rId10"/>
    <p:sldId id="277" r:id="rId11"/>
    <p:sldId id="279" r:id="rId12"/>
    <p:sldId id="272" r:id="rId13"/>
    <p:sldId id="278" r:id="rId14"/>
    <p:sldId id="287" r:id="rId15"/>
    <p:sldId id="283" r:id="rId16"/>
    <p:sldId id="284" r:id="rId17"/>
    <p:sldId id="285" r:id="rId18"/>
    <p:sldId id="286" r:id="rId19"/>
    <p:sldId id="289" r:id="rId20"/>
    <p:sldId id="290" r:id="rId21"/>
    <p:sldId id="291" r:id="rId22"/>
    <p:sldId id="29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68"/>
    <p:restoredTop sz="94705"/>
  </p:normalViewPr>
  <p:slideViewPr>
    <p:cSldViewPr snapToGrid="0" snapToObjects="1">
      <p:cViewPr varScale="1">
        <p:scale>
          <a:sx n="115" d="100"/>
          <a:sy n="115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4533E-0194-3149-8977-AFB3551A4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A5227-5B51-2E45-A56F-27E2450E7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C74C1-567A-7F41-94AE-BB92C51D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349A-269A-D04C-B143-F41858877AE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25194-300D-D042-BA27-BD46E7BE2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DF2F9-3B96-AC40-AB57-7A52DFDB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AF42-C31C-244B-9C03-49F5F0E15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20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D2481-44E4-E547-9138-7F97634F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1E1813-D1DC-614D-91CF-F1DF8A83C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52B2D-0E4C-B044-AFB0-E16E4FD49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349A-269A-D04C-B143-F41858877AE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58909-4EDA-1C40-842A-6643C73B5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9A7AE-1731-A249-B273-08B752FE2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AF42-C31C-244B-9C03-49F5F0E15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6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7DB3FF-60FC-494A-B635-31FC8BB5EB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FC10A-CD8E-A14A-85C9-F47C3DF4E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ED5EB-7F32-7042-8B13-0FD54477B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349A-269A-D04C-B143-F41858877AE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07348-5A7B-C947-A5EE-635EAF7E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E4E80-71CB-5740-9C75-EEF34476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AF42-C31C-244B-9C03-49F5F0E15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19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67194-C7F9-5A4D-A712-0E9AD7BD3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6BCD0-9896-9C4A-AE5D-9C9BAB079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56D31-C59D-6046-82FE-FBF63DE9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349A-269A-D04C-B143-F41858877AE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58FEE-031B-3048-9299-A70E93D8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32248-CD4F-3D4E-8894-23FAAF2DA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AF42-C31C-244B-9C03-49F5F0E15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15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DF19-F301-0B4E-B2FE-6C1222227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E1F2F-96E2-5047-91B1-34367C0C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22E9D-5C62-C745-BACD-2628B9C6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349A-269A-D04C-B143-F41858877AE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99050-D18A-554F-93AE-5ED76371B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276E4-2861-EC45-A609-9CCAF2B07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AF42-C31C-244B-9C03-49F5F0E15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9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F0D0-33D0-8645-84DA-677B2736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5D39B-7371-6A4F-B578-8FF3C7991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7E716C-3A13-6640-969B-6CB345C1E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87D1D-8600-A044-950D-DCD6B5603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349A-269A-D04C-B143-F41858877AE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FAC45-B8EF-B544-A6E0-E1D86345E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2C39F-336C-6248-ABD1-4DEDC8BB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AF42-C31C-244B-9C03-49F5F0E15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38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88D6-3C6F-9046-BD4B-49EC39FD8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D37C2-5402-5D4A-8FAC-0909CDC0F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05D23-6214-1842-94A8-3545508AC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1398F-D31F-CA4E-87E2-9E7A73DFB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2E144-F509-8543-8262-377D75245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E35D92-5D9C-5742-9ABE-13851D0F0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349A-269A-D04C-B143-F41858877AE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C50D4-1000-D846-AF53-8E985EE5A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022F83-68AD-6640-8F9E-52D9E96C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AF42-C31C-244B-9C03-49F5F0E15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35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5758-4529-6549-B93C-D535A169F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088E2-1B9D-7C41-93EE-5E6034784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349A-269A-D04C-B143-F41858877AE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9D87B-00B4-5B4B-8BE3-7DD44ECA2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FA51B-09FB-EE4A-9F78-64CF50CA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AF42-C31C-244B-9C03-49F5F0E15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642E10-0ECE-8345-8D7E-D6217E90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349A-269A-D04C-B143-F41858877AE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5E017-4CF8-BB44-9070-48C7163B1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31C40-20B9-3C49-B5A9-8000C2DC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AF42-C31C-244B-9C03-49F5F0E15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04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F702B-4864-684C-ADE6-17FD83A8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5D195-CEF6-9245-A8F8-DEFC52EFD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8E201-0105-A34B-84A9-ED6E7BEF7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1BA5C-E41A-3D44-808F-9B0C0AE99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349A-269A-D04C-B143-F41858877AE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66397-10AA-0740-956D-B035CDC4B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AE5CA-3C76-5040-90BD-4A6B7D56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AF42-C31C-244B-9C03-49F5F0E15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1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3758-32D5-0A49-8BF0-7212E9BD7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F46EB7-0026-034A-A4FB-75E755C70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3889C9-C9D0-4F4F-B8F5-8A45CBAEC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65307-D98A-034C-8720-7FD6CF5E8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349A-269A-D04C-B143-F41858877AE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25FA8-3DC3-7F47-B4F7-7729D27A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20F5D-891A-A044-9211-6F2A68BF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AF42-C31C-244B-9C03-49F5F0E15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2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69EA06-449F-1B49-AEEE-A0A934083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2F198-0D9F-524C-A2ED-1C675D7B8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B98CA-43F8-C946-8799-04EEB773A7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1349A-269A-D04C-B143-F41858877AE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638F5-987B-C34E-A915-810DBAD9A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AC2C0-6CD6-7445-8F2C-CF6B50AD5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7AF42-C31C-244B-9C03-49F5F0E15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3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24.jpg"/><Relationship Id="rId4" Type="http://schemas.openxmlformats.org/officeDocument/2006/relationships/image" Target="../media/image2.png"/><Relationship Id="rId9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tiff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3.png"/><Relationship Id="rId7" Type="http://schemas.openxmlformats.org/officeDocument/2006/relationships/image" Target="../media/image2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tiff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3.png"/><Relationship Id="rId7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jpg"/><Relationship Id="rId4" Type="http://schemas.openxmlformats.org/officeDocument/2006/relationships/image" Target="../media/image2.pn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CBC719E3-9077-43FA-AC10-C7F95A2F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9025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1FB32D-BA1B-4A35-9225-19FB5217A5F8}"/>
              </a:ext>
            </a:extLst>
          </p:cNvPr>
          <p:cNvSpPr/>
          <p:nvPr/>
        </p:nvSpPr>
        <p:spPr>
          <a:xfrm>
            <a:off x="985421" y="275208"/>
            <a:ext cx="10218198" cy="6338657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36B3D20D-5140-421C-A38D-FE96B0FBA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7361" y="493585"/>
            <a:ext cx="2024111" cy="128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E9C0801D-F1E1-43E8-9C78-181AC25E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036" y="476559"/>
            <a:ext cx="2024111" cy="128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B1C7A5-0CF5-4563-B799-0D4AD7315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62" y="2015906"/>
            <a:ext cx="3944440" cy="17782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2FCC48-D50C-4243-9EBE-97444EC9C5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666" y="2014400"/>
            <a:ext cx="5717972" cy="17782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F6F5F9-249C-42DC-A102-4E0696B93F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62" y="3907397"/>
            <a:ext cx="3944440" cy="177829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2590BF-EA89-4FED-A690-17ABC1C41F79}"/>
              </a:ext>
            </a:extLst>
          </p:cNvPr>
          <p:cNvSpPr/>
          <p:nvPr/>
        </p:nvSpPr>
        <p:spPr>
          <a:xfrm>
            <a:off x="1207362" y="5798888"/>
            <a:ext cx="3944439" cy="593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Bùi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97E628-B9B3-4FB7-A195-C7E3507CB94B}"/>
              </a:ext>
            </a:extLst>
          </p:cNvPr>
          <p:cNvSpPr/>
          <p:nvPr/>
        </p:nvSpPr>
        <p:spPr>
          <a:xfrm>
            <a:off x="5265175" y="3907397"/>
            <a:ext cx="5717972" cy="2484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0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第</a:t>
            </a:r>
            <a:r>
              <a:rPr lang="en-US" altLang="ja-JP" sz="5000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1</a:t>
            </a:r>
            <a:r>
              <a:rPr lang="ja-JP" altLang="en-US" sz="5000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課</a:t>
            </a:r>
            <a:endParaRPr lang="en-US" sz="5000" dirty="0">
              <a:solidFill>
                <a:schemeClr val="tx1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8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新しい</a:t>
            </a:r>
            <a:r>
              <a:rPr lang="ja-JP" altLang="en-US" sz="8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一歩</a:t>
            </a:r>
            <a:endParaRPr lang="en-US" sz="85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6" name="Picture 8" descr="Home Page - FPTU HCM">
            <a:extLst>
              <a:ext uri="{FF2B5EF4-FFF2-40B4-BE49-F238E27FC236}">
                <a16:creationId xmlns:a16="http://schemas.microsoft.com/office/drawing/2014/main" id="{BAB2A5EC-44C8-4918-99E2-04E704440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3339424" y="539021"/>
            <a:ext cx="5511659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346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言ってみよう　</a:t>
            </a:r>
            <a:r>
              <a:rPr lang="en-US" altLang="ja-JP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別冊</a:t>
            </a:r>
            <a:r>
              <a:rPr lang="en-US" altLang="ja-JP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016B4A-4766-FB48-8D9D-94B86280240C}"/>
              </a:ext>
            </a:extLst>
          </p:cNvPr>
          <p:cNvSpPr/>
          <p:nvPr/>
        </p:nvSpPr>
        <p:spPr>
          <a:xfrm>
            <a:off x="970156" y="2371636"/>
            <a:ext cx="8028878" cy="2702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5.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sym typeface="Wingdings 3" panose="05040102010807070707" pitchFamily="18" charset="2"/>
              </a:rPr>
              <a:t>朝早く起きます・苦手です</a:t>
            </a:r>
            <a:endParaRPr lang="ja-JP" altLang="en-US" sz="280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 3" panose="05040102010807070707" pitchFamily="18" charset="2"/>
              </a:rPr>
              <a:t>6.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sym typeface="Wingdings 3" panose="05040102010807070707" pitchFamily="18" charset="2"/>
              </a:rPr>
              <a:t>走ります・早いです</a:t>
            </a:r>
            <a:endParaRPr lang="ja-JP" altLang="en-US" sz="280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 3" panose="05040102010807070707" pitchFamily="18" charset="2"/>
              </a:rPr>
              <a:t>7.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sym typeface="Wingdings 3" panose="05040102010807070707" pitchFamily="18" charset="2"/>
              </a:rPr>
              <a:t>ご飯を食べます・遅いです</a:t>
            </a:r>
            <a:endParaRPr lang="ja-JP" altLang="en-US" sz="280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 3" panose="05040102010807070707" pitchFamily="18" charset="2"/>
              </a:rPr>
              <a:t>8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sym typeface="Wingdings 3" panose="05040102010807070707" pitchFamily="18" charset="2"/>
              </a:rPr>
              <a:t>掃除をします・あまり好きじゃありません</a:t>
            </a:r>
            <a:endParaRPr lang="ja-JP" altLang="en-US" sz="2800" dirty="0">
              <a:latin typeface="Yu Mincho" panose="02020400000000000000" pitchFamily="18" charset="-128"/>
              <a:ea typeface="Yu Mincho" panose="02020400000000000000" pitchFamily="18" charset="-128"/>
              <a:sym typeface="Wingdings 3" panose="05040102010807070707" pitchFamily="18" charset="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76248A-AEA9-7049-AB4B-81C9D5E1A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9034" y="2130820"/>
            <a:ext cx="2600093" cy="20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68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本冊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BA84E49-49C3-5E44-A081-E0E7AD67B9BE}"/>
              </a:ext>
            </a:extLst>
          </p:cNvPr>
          <p:cNvGrpSpPr/>
          <p:nvPr/>
        </p:nvGrpSpPr>
        <p:grpSpPr>
          <a:xfrm>
            <a:off x="146209" y="1124932"/>
            <a:ext cx="10659398" cy="5733068"/>
            <a:chOff x="2008386" y="305258"/>
            <a:chExt cx="10300885" cy="57330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BB5945-94C2-784C-A54D-9B225B715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2715" y="2282943"/>
              <a:ext cx="6456556" cy="375538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C4F8A9-E8E1-C646-833B-517BA63CBFB0}"/>
                </a:ext>
              </a:extLst>
            </p:cNvPr>
            <p:cNvSpPr/>
            <p:nvPr/>
          </p:nvSpPr>
          <p:spPr>
            <a:xfrm>
              <a:off x="2008386" y="305258"/>
              <a:ext cx="8166453" cy="3061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2400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 </a:t>
              </a:r>
            </a:p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游明朝" panose="02020400000000000000" pitchFamily="18" charset="-128"/>
                  <a:cs typeface="Arial" panose="020B0604020202020204" pitchFamily="34" charset="0"/>
                </a:rPr>
                <a:t>A:</a:t>
              </a:r>
              <a:r>
                <a:rPr lang="ja-JP" altLang="en-US" sz="2800" b="1">
                  <a:solidFill>
                    <a:srgbClr val="FF0000"/>
                  </a:solidFill>
                  <a:latin typeface="Arial" panose="020B0604020202020204" pitchFamily="34" charset="0"/>
                  <a:ea typeface="游明朝" panose="02020400000000000000" pitchFamily="18" charset="-128"/>
                  <a:cs typeface="Arial" panose="020B0604020202020204" pitchFamily="34" charset="0"/>
                </a:rPr>
                <a:t> </a:t>
              </a:r>
              <a:r>
                <a:rPr lang="vi-VN" sz="2400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B</a:t>
              </a:r>
              <a:r>
                <a:rPr lang="ja-JP" altLang="en-US" sz="24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さんの趣味は何ですか。</a:t>
              </a:r>
              <a:endParaRPr lang="en-US" sz="24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vi-VN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游明朝" panose="02020400000000000000" pitchFamily="18" charset="-128"/>
                  <a:cs typeface="Arial" panose="020B0604020202020204" pitchFamily="34" charset="0"/>
                </a:rPr>
                <a:t>B: </a:t>
              </a:r>
              <a:r>
                <a:rPr lang="ja-JP" altLang="en-US" sz="2400" u="sng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料理を作る</a:t>
              </a:r>
              <a:r>
                <a:rPr lang="ja-JP" altLang="en-US" sz="24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ことです。</a:t>
              </a:r>
              <a:r>
                <a:rPr lang="ja-JP" altLang="en-US" sz="2400" u="sng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いろいろな国の料理を習う</a:t>
              </a:r>
              <a:r>
                <a:rPr lang="ja-JP" altLang="en-US" sz="2400" b="1">
                  <a:solidFill>
                    <a:srgbClr val="FF0000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のが</a:t>
              </a:r>
              <a:r>
                <a:rPr lang="ja-JP" altLang="en-US" sz="24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好きです。</a:t>
              </a:r>
              <a:endParaRPr lang="en-US" sz="24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vi-VN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游明朝" panose="02020400000000000000" pitchFamily="18" charset="-128"/>
                  <a:cs typeface="Arial" panose="020B0604020202020204" pitchFamily="34" charset="0"/>
                </a:rPr>
                <a:t>A: </a:t>
              </a:r>
              <a:r>
                <a:rPr lang="ja-JP" altLang="en-US" sz="24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そうですか。</a:t>
              </a:r>
              <a:endParaRPr lang="en-US" sz="24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148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言ってみよう　</a:t>
            </a:r>
            <a:r>
              <a:rPr lang="en-US" altLang="ja-JP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本冊</a:t>
            </a:r>
            <a:r>
              <a:rPr lang="en-US" altLang="ja-JP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7A70D1-1F5E-BD4A-8E38-4CC63937387D}"/>
              </a:ext>
            </a:extLst>
          </p:cNvPr>
          <p:cNvGrpSpPr/>
          <p:nvPr/>
        </p:nvGrpSpPr>
        <p:grpSpPr>
          <a:xfrm>
            <a:off x="303618" y="1750452"/>
            <a:ext cx="11584764" cy="4972638"/>
            <a:chOff x="303618" y="1750452"/>
            <a:chExt cx="11584764" cy="497263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8E23FD8-0167-704E-928B-A4FAFAB0BE9C}"/>
                </a:ext>
              </a:extLst>
            </p:cNvPr>
            <p:cNvGrpSpPr/>
            <p:nvPr/>
          </p:nvGrpSpPr>
          <p:grpSpPr>
            <a:xfrm>
              <a:off x="683754" y="3211551"/>
              <a:ext cx="11204628" cy="3511539"/>
              <a:chOff x="1018291" y="2498055"/>
              <a:chExt cx="11204628" cy="217001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1A4F763-A80B-C245-BF94-81911813E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291" y="2564577"/>
                <a:ext cx="5051502" cy="210349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69DD2D3-0935-1C4C-9E7F-D48D0365E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1249" y="2498055"/>
                <a:ext cx="5141670" cy="2170012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70901-CA2C-2245-8044-9F947F82193D}"/>
                </a:ext>
              </a:extLst>
            </p:cNvPr>
            <p:cNvSpPr txBox="1"/>
            <p:nvPr/>
          </p:nvSpPr>
          <p:spPr>
            <a:xfrm>
              <a:off x="303618" y="1750452"/>
              <a:ext cx="7888698" cy="1774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游明朝" panose="02020400000000000000" pitchFamily="18" charset="-128"/>
                  <a:cs typeface="Arial" panose="020B0604020202020204" pitchFamily="34" charset="0"/>
                </a:rPr>
                <a:t>A: </a:t>
              </a:r>
              <a:r>
                <a:rPr lang="vi-VN" sz="2000" dirty="0">
                  <a:ea typeface="MS PMincho" panose="02020600040205080304" pitchFamily="18" charset="-128"/>
                </a:rPr>
                <a:t>B</a:t>
              </a:r>
              <a:r>
                <a:rPr lang="ja-JP" altLang="en-US" sz="2000">
                  <a:latin typeface="MS PMincho" panose="02020600040205080304" pitchFamily="18" charset="-128"/>
                  <a:ea typeface="MS PMincho" panose="02020600040205080304" pitchFamily="18" charset="-128"/>
                </a:rPr>
                <a:t>さんの趣味は何ですか。</a:t>
              </a:r>
              <a:endParaRPr lang="en-US" sz="2000" dirty="0">
                <a:latin typeface="MS PMincho" panose="02020600040205080304" pitchFamily="18" charset="-128"/>
                <a:ea typeface="MS PMincho" panose="02020600040205080304" pitchFamily="18" charset="-128"/>
              </a:endParaRPr>
            </a:p>
            <a:p>
              <a:r>
                <a:rPr lang="vi-VN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游明朝" panose="02020400000000000000" pitchFamily="18" charset="-128"/>
                  <a:cs typeface="Arial" panose="020B0604020202020204" pitchFamily="34" charset="0"/>
                </a:rPr>
                <a:t>B: </a:t>
              </a:r>
              <a:r>
                <a:rPr lang="vi-VN" sz="2000" u="sng" dirty="0">
                  <a:ea typeface="MS PMincho" panose="02020600040205080304" pitchFamily="18" charset="-128"/>
                </a:rPr>
                <a:t>__________</a:t>
              </a:r>
              <a:r>
                <a:rPr lang="ja-JP" altLang="en-US" sz="2000">
                  <a:latin typeface="MS PMincho" panose="02020600040205080304" pitchFamily="18" charset="-128"/>
                  <a:ea typeface="MS PMincho" panose="02020600040205080304" pitchFamily="18" charset="-128"/>
                </a:rPr>
                <a:t>ことです。</a:t>
              </a:r>
              <a:r>
                <a:rPr lang="vi-VN" sz="2000" dirty="0">
                  <a:ea typeface="MS PMincho" panose="02020600040205080304" pitchFamily="18" charset="-128"/>
                </a:rPr>
                <a:t>______________________</a:t>
              </a:r>
              <a:r>
                <a:rPr lang="ja-JP" altLang="en-US" sz="2000">
                  <a:latin typeface="MS PMincho" panose="02020600040205080304" pitchFamily="18" charset="-128"/>
                  <a:ea typeface="MS PMincho" panose="02020600040205080304" pitchFamily="18" charset="-128"/>
                </a:rPr>
                <a:t>のが好きです。</a:t>
              </a:r>
              <a:endParaRPr lang="en-US" sz="2000" dirty="0">
                <a:latin typeface="MS PMincho" panose="02020600040205080304" pitchFamily="18" charset="-128"/>
                <a:ea typeface="MS PMincho" panose="02020600040205080304" pitchFamily="18" charset="-128"/>
              </a:endParaRPr>
            </a:p>
            <a:p>
              <a:r>
                <a:rPr lang="vi-VN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游明朝" panose="02020400000000000000" pitchFamily="18" charset="-128"/>
                  <a:cs typeface="Arial" panose="020B0604020202020204" pitchFamily="34" charset="0"/>
                </a:rPr>
                <a:t>A: </a:t>
              </a:r>
              <a:r>
                <a:rPr lang="ja-JP" altLang="en-US" sz="2000">
                  <a:latin typeface="MS PMincho" panose="02020600040205080304" pitchFamily="18" charset="-128"/>
                  <a:ea typeface="MS PMincho" panose="02020600040205080304" pitchFamily="18" charset="-128"/>
                </a:rPr>
                <a:t>そうですか。</a:t>
              </a:r>
              <a:endParaRPr lang="en-US" sz="2000" dirty="0">
                <a:latin typeface="MS PMincho" panose="02020600040205080304" pitchFamily="18" charset="-128"/>
                <a:ea typeface="MS PMincho" panose="02020600040205080304" pitchFamily="18" charset="-128"/>
              </a:endParaRPr>
            </a:p>
            <a:p>
              <a:pPr>
                <a:lnSpc>
                  <a:spcPct val="150000"/>
                </a:lnSpc>
              </a:pPr>
              <a:endParaRPr lang="en-US" sz="2000" dirty="0">
                <a:latin typeface="MS PMincho" panose="02020600040205080304" pitchFamily="18" charset="-128"/>
                <a:ea typeface="MS PMincho" panose="02020600040205080304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546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言ってみよう　</a:t>
            </a:r>
            <a:r>
              <a:rPr lang="en-US" altLang="ja-JP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本冊</a:t>
            </a:r>
            <a:r>
              <a:rPr lang="en-US" altLang="ja-JP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B82FC19-50BA-6B41-BF98-217CF3199F71}"/>
              </a:ext>
            </a:extLst>
          </p:cNvPr>
          <p:cNvGrpSpPr/>
          <p:nvPr/>
        </p:nvGrpSpPr>
        <p:grpSpPr>
          <a:xfrm>
            <a:off x="367990" y="1843028"/>
            <a:ext cx="11106614" cy="4880059"/>
            <a:chOff x="367990" y="1843028"/>
            <a:chExt cx="11106614" cy="488005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BAAE6F1-C2E7-E343-AC52-246586E39DAF}"/>
                </a:ext>
              </a:extLst>
            </p:cNvPr>
            <p:cNvGrpSpPr/>
            <p:nvPr/>
          </p:nvGrpSpPr>
          <p:grpSpPr>
            <a:xfrm>
              <a:off x="468350" y="3300760"/>
              <a:ext cx="11006254" cy="3422327"/>
              <a:chOff x="561628" y="3186312"/>
              <a:chExt cx="9564628" cy="225658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378CBD0-9CFB-CD4B-985B-A0AC4F8858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628" y="3270870"/>
                <a:ext cx="4477060" cy="215518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DFC4FB7-1CEC-8F4C-9C45-663FD7545B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9196" y="3186312"/>
                <a:ext cx="4477060" cy="2256589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5ED6F4-6375-204B-9083-ACC9C6C5D97D}"/>
                </a:ext>
              </a:extLst>
            </p:cNvPr>
            <p:cNvSpPr txBox="1"/>
            <p:nvPr/>
          </p:nvSpPr>
          <p:spPr>
            <a:xfrm>
              <a:off x="367990" y="1843028"/>
              <a:ext cx="8220520" cy="1774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游明朝" panose="02020400000000000000" pitchFamily="18" charset="-128"/>
                  <a:cs typeface="Arial" panose="020B0604020202020204" pitchFamily="34" charset="0"/>
                </a:rPr>
                <a:t>A: </a:t>
              </a:r>
              <a:r>
                <a:rPr lang="vi-VN" sz="2000" dirty="0">
                  <a:ea typeface="MS PMincho" panose="02020600040205080304" pitchFamily="18" charset="-128"/>
                </a:rPr>
                <a:t>B</a:t>
              </a:r>
              <a:r>
                <a:rPr lang="ja-JP" altLang="en-US" sz="2000">
                  <a:latin typeface="Yu Mincho" panose="02020400000000000000" pitchFamily="18" charset="-128"/>
                  <a:ea typeface="Yu Mincho" panose="02020400000000000000" pitchFamily="18" charset="-128"/>
                </a:rPr>
                <a:t>さんの趣味は何ですか</a:t>
              </a:r>
              <a:r>
                <a:rPr lang="ja-JP" altLang="en-US" sz="2000">
                  <a:latin typeface="MS PMincho" panose="02020600040205080304" pitchFamily="18" charset="-128"/>
                  <a:ea typeface="MS PMincho" panose="02020600040205080304" pitchFamily="18" charset="-128"/>
                </a:rPr>
                <a:t>。</a:t>
              </a:r>
              <a:endParaRPr lang="en-US" sz="2000" dirty="0">
                <a:latin typeface="MS PMincho" panose="02020600040205080304" pitchFamily="18" charset="-128"/>
                <a:ea typeface="MS PMincho" panose="02020600040205080304" pitchFamily="18" charset="-128"/>
              </a:endParaRPr>
            </a:p>
            <a:p>
              <a:r>
                <a:rPr lang="vi-VN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游明朝" panose="02020400000000000000" pitchFamily="18" charset="-128"/>
                  <a:cs typeface="Arial" panose="020B0604020202020204" pitchFamily="34" charset="0"/>
                </a:rPr>
                <a:t>B: </a:t>
              </a:r>
              <a:r>
                <a:rPr lang="vi-VN" sz="2000" u="sng" dirty="0">
                  <a:ea typeface="MS PMincho" panose="02020600040205080304" pitchFamily="18" charset="-128"/>
                </a:rPr>
                <a:t>__________</a:t>
              </a:r>
              <a:r>
                <a:rPr lang="ja-JP" altLang="en-US" sz="2000">
                  <a:latin typeface="Yu Mincho" panose="02020400000000000000" pitchFamily="18" charset="-128"/>
                  <a:ea typeface="Yu Mincho" panose="02020400000000000000" pitchFamily="18" charset="-128"/>
                </a:rPr>
                <a:t>ことです。</a:t>
              </a:r>
              <a:r>
                <a:rPr lang="vi-VN" sz="2000" dirty="0">
                  <a:ea typeface="MS PMincho" panose="02020600040205080304" pitchFamily="18" charset="-128"/>
                </a:rPr>
                <a:t>______________________</a:t>
              </a:r>
              <a:r>
                <a:rPr lang="ja-JP" altLang="en-US" sz="2000">
                  <a:latin typeface="Yu Mincho" panose="02020400000000000000" pitchFamily="18" charset="-128"/>
                  <a:ea typeface="Yu Mincho" panose="02020400000000000000" pitchFamily="18" charset="-128"/>
                </a:rPr>
                <a:t>のが好きです</a:t>
              </a:r>
              <a:r>
                <a:rPr lang="ja-JP" altLang="en-US" sz="2000">
                  <a:latin typeface="MS PMincho" panose="02020600040205080304" pitchFamily="18" charset="-128"/>
                  <a:ea typeface="MS PMincho" panose="02020600040205080304" pitchFamily="18" charset="-128"/>
                </a:rPr>
                <a:t>。</a:t>
              </a:r>
              <a:endParaRPr lang="en-US" sz="2000" dirty="0">
                <a:latin typeface="MS PMincho" panose="02020600040205080304" pitchFamily="18" charset="-128"/>
                <a:ea typeface="MS PMincho" panose="02020600040205080304" pitchFamily="18" charset="-128"/>
              </a:endParaRPr>
            </a:p>
            <a:p>
              <a:r>
                <a:rPr lang="vi-VN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游明朝" panose="02020400000000000000" pitchFamily="18" charset="-128"/>
                  <a:cs typeface="Arial" panose="020B0604020202020204" pitchFamily="34" charset="0"/>
                </a:rPr>
                <a:t>A: </a:t>
              </a:r>
              <a:r>
                <a:rPr lang="ja-JP" altLang="en-US" sz="2000">
                  <a:latin typeface="Yu Mincho" panose="02020400000000000000" pitchFamily="18" charset="-128"/>
                  <a:ea typeface="Yu Mincho" panose="02020400000000000000" pitchFamily="18" charset="-128"/>
                </a:rPr>
                <a:t>そうですか。</a:t>
              </a:r>
              <a:endParaRPr lang="en-US" sz="2000" dirty="0">
                <a:latin typeface="Yu Mincho" panose="02020400000000000000" pitchFamily="18" charset="-128"/>
                <a:ea typeface="Yu Mincho" panose="02020400000000000000" pitchFamily="18" charset="-128"/>
              </a:endParaRPr>
            </a:p>
            <a:p>
              <a:pPr>
                <a:lnSpc>
                  <a:spcPct val="150000"/>
                </a:lnSpc>
              </a:pPr>
              <a:endParaRPr lang="en-US" sz="2000" dirty="0">
                <a:latin typeface="MS PMincho" panose="02020600040205080304" pitchFamily="18" charset="-128"/>
                <a:ea typeface="MS PMincho" panose="02020600040205080304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1570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2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12</a:t>
            </a:r>
            <a:endParaRPr lang="en-US" altLang="ja-JP" sz="4000" b="1" cap="none" spc="0" dirty="0">
              <a:ln w="0"/>
              <a:solidFill>
                <a:schemeClr val="tx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0697326-32CA-6442-9943-525B0257771E}"/>
              </a:ext>
            </a:extLst>
          </p:cNvPr>
          <p:cNvGrpSpPr/>
          <p:nvPr/>
        </p:nvGrpSpPr>
        <p:grpSpPr>
          <a:xfrm>
            <a:off x="2696241" y="1797551"/>
            <a:ext cx="9349550" cy="3696849"/>
            <a:chOff x="184025" y="848056"/>
            <a:chExt cx="11823954" cy="392971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47B1D86-8949-2E47-AF7A-1A44DFC21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025" y="848057"/>
              <a:ext cx="5713192" cy="392970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25D09ED-5345-414C-A8FD-CECB02F18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4785" y="848056"/>
              <a:ext cx="5713194" cy="3929710"/>
            </a:xfrm>
            <a:prstGeom prst="rect">
              <a:avLst/>
            </a:prstGeom>
          </p:spPr>
        </p:pic>
      </p:grpSp>
      <p:pic>
        <p:nvPicPr>
          <p:cNvPr id="2" name="12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21827" y="5983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E3BF52-844D-C141-A362-908DA4E0E5D5}"/>
              </a:ext>
            </a:extLst>
          </p:cNvPr>
          <p:cNvSpPr/>
          <p:nvPr/>
        </p:nvSpPr>
        <p:spPr>
          <a:xfrm>
            <a:off x="2452630" y="406220"/>
            <a:ext cx="9445083" cy="7694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4400" b="1" cap="none" spc="50" dirty="0">
                <a:ln w="0">
                  <a:solidFill>
                    <a:schemeClr val="accent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Động từ từ điển</a:t>
            </a:r>
            <a:r>
              <a:rPr lang="en-US" sz="4400" b="1" cap="none" spc="50" dirty="0">
                <a:ln w="0">
                  <a:solidFill>
                    <a:schemeClr val="accent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        </a:t>
            </a:r>
            <a:r>
              <a:rPr lang="vi-VN" sz="4400" b="1" cap="none" spc="50" dirty="0">
                <a:ln w="0">
                  <a:solidFill>
                    <a:schemeClr val="accent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Tính từ </a:t>
            </a:r>
            <a:r>
              <a:rPr lang="ja-JP" sz="4400" b="1" cap="none" spc="50">
                <a:ln w="0">
                  <a:solidFill>
                    <a:schemeClr val="accent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です。</a:t>
            </a:r>
            <a:endParaRPr lang="en-US" sz="4400" b="1" cap="none" spc="50" dirty="0">
              <a:ln w="0">
                <a:solidFill>
                  <a:schemeClr val="accent1"/>
                </a:solidFill>
              </a:ln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64584-B38E-FD4C-942D-3B46DA8BDE01}"/>
              </a:ext>
            </a:extLst>
          </p:cNvPr>
          <p:cNvSpPr txBox="1"/>
          <p:nvPr/>
        </p:nvSpPr>
        <p:spPr>
          <a:xfrm>
            <a:off x="6534615" y="400070"/>
            <a:ext cx="1683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sz="4800" b="1" spc="5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のは</a:t>
            </a:r>
            <a:r>
              <a:rPr lang="vi-VN" sz="4800" b="1" spc="5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8798C3-CD88-DC4A-A8BE-D9B4CBC0CA69}"/>
              </a:ext>
            </a:extLst>
          </p:cNvPr>
          <p:cNvSpPr txBox="1"/>
          <p:nvPr/>
        </p:nvSpPr>
        <p:spPr>
          <a:xfrm>
            <a:off x="1098030" y="1918018"/>
            <a:ext cx="24846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Bóng đá</a:t>
            </a:r>
            <a:r>
              <a:rPr lang="vi-VN" sz="2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thú vị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0343A7-9674-8A43-A7AB-D91B68C5598C}"/>
              </a:ext>
            </a:extLst>
          </p:cNvPr>
          <p:cNvSpPr txBox="1"/>
          <p:nvPr/>
        </p:nvSpPr>
        <p:spPr>
          <a:xfrm>
            <a:off x="5645048" y="1918018"/>
            <a:ext cx="46706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サッカーは　面白いです。</a:t>
            </a:r>
            <a:r>
              <a:rPr lang="vi-VN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56975-CB02-A24B-BD59-7DAD53A05533}"/>
              </a:ext>
            </a:extLst>
          </p:cNvPr>
          <p:cNvSpPr txBox="1"/>
          <p:nvPr/>
        </p:nvSpPr>
        <p:spPr>
          <a:xfrm>
            <a:off x="1098030" y="2561413"/>
            <a:ext cx="38037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Chơi bóng đá thì thú vị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8AD70-AB63-D94F-BA0F-82BDE9B83656}"/>
              </a:ext>
            </a:extLst>
          </p:cNvPr>
          <p:cNvSpPr txBox="1"/>
          <p:nvPr/>
        </p:nvSpPr>
        <p:spPr>
          <a:xfrm>
            <a:off x="5645048" y="2569717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サッカーをする</a:t>
            </a:r>
            <a:r>
              <a:rPr lang="ja-JP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のは</a:t>
            </a:r>
            <a:r>
              <a:rPr lang="ja-JP" altLang="en-US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　面白いです。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C07B37-2057-6C42-9A65-919C6F403B22}"/>
              </a:ext>
            </a:extLst>
          </p:cNvPr>
          <p:cNvSpPr txBox="1"/>
          <p:nvPr/>
        </p:nvSpPr>
        <p:spPr>
          <a:xfrm>
            <a:off x="1098030" y="3204808"/>
            <a:ext cx="39386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Xem Bóng đá thì thú vị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B6DD92-3C91-3140-8822-92A1991C7440}"/>
              </a:ext>
            </a:extLst>
          </p:cNvPr>
          <p:cNvSpPr txBox="1"/>
          <p:nvPr/>
        </p:nvSpPr>
        <p:spPr>
          <a:xfrm>
            <a:off x="5645048" y="3221416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サッカーを見る</a:t>
            </a:r>
            <a:r>
              <a:rPr lang="ja-JP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のは</a:t>
            </a:r>
            <a:r>
              <a:rPr lang="ja-JP" altLang="en-US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　面白いです。</a:t>
            </a: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B5AEEF-2E90-BF4E-8643-C8DA739F0D39}"/>
              </a:ext>
            </a:extLst>
          </p:cNvPr>
          <p:cNvSpPr txBox="1"/>
          <p:nvPr/>
        </p:nvSpPr>
        <p:spPr>
          <a:xfrm>
            <a:off x="1098031" y="4043073"/>
            <a:ext cx="3938665" cy="556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Tiếng nhật thì khó.</a:t>
            </a:r>
            <a:endParaRPr lang="en-US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38F298-A7F0-004B-A2ED-A4AE39C01433}"/>
              </a:ext>
            </a:extLst>
          </p:cNvPr>
          <p:cNvSpPr txBox="1"/>
          <p:nvPr/>
        </p:nvSpPr>
        <p:spPr>
          <a:xfrm>
            <a:off x="1098030" y="4719683"/>
            <a:ext cx="43583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Việc học tiếng nhật thì khó.</a:t>
            </a:r>
            <a:endParaRPr 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596AC6-4B2A-7745-93A5-0A74C95375B6}"/>
              </a:ext>
            </a:extLst>
          </p:cNvPr>
          <p:cNvSpPr txBox="1"/>
          <p:nvPr/>
        </p:nvSpPr>
        <p:spPr>
          <a:xfrm>
            <a:off x="5645048" y="4067985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日本語は　難しいです。</a:t>
            </a:r>
            <a:endParaRPr lang="en-US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7DF4E8-B320-194E-B4FE-771BFD3F6054}"/>
              </a:ext>
            </a:extLst>
          </p:cNvPr>
          <p:cNvSpPr txBox="1"/>
          <p:nvPr/>
        </p:nvSpPr>
        <p:spPr>
          <a:xfrm>
            <a:off x="5645048" y="4719683"/>
            <a:ext cx="62871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日本語を　勉強する</a:t>
            </a:r>
            <a:r>
              <a:rPr lang="ja-JP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のは</a:t>
            </a:r>
            <a:r>
              <a:rPr lang="ja-JP" altLang="en-US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　難しいです。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5539D7-6B6C-8F48-B2C6-D3A07BFC103B}"/>
              </a:ext>
            </a:extLst>
          </p:cNvPr>
          <p:cNvSpPr txBox="1"/>
          <p:nvPr/>
        </p:nvSpPr>
        <p:spPr>
          <a:xfrm>
            <a:off x="354505" y="5493540"/>
            <a:ext cx="11479985" cy="1054199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*</a:t>
            </a:r>
            <a:r>
              <a:rPr lang="vi-VN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Các tính từ thường dùng trong mẫu câu này như: </a:t>
            </a:r>
            <a:endParaRPr lang="en-US" sz="28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ja-JP" sz="2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難しい、優しい、面白い、楽しい、きけん（な）、たいへん（な）</a:t>
            </a:r>
            <a:r>
              <a:rPr lang="vi-VN" sz="2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…</a:t>
            </a:r>
            <a:endParaRPr lang="en-US" sz="2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1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6000" b="1" spc="5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~</a:t>
            </a:r>
            <a:r>
              <a:rPr lang="ja-JP" altLang="en-US" sz="6000" b="1" spc="5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のは</a:t>
            </a:r>
            <a:endParaRPr lang="en-US" sz="60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91610AB5-2F37-9649-9286-8A1CD659F7B4}"/>
              </a:ext>
            </a:extLst>
          </p:cNvPr>
          <p:cNvSpPr/>
          <p:nvPr/>
        </p:nvSpPr>
        <p:spPr>
          <a:xfrm>
            <a:off x="1170767" y="2289190"/>
            <a:ext cx="9921706" cy="3256230"/>
          </a:xfrm>
          <a:prstGeom prst="fram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0A3F0-762F-7F46-9602-36A092C077DC}"/>
              </a:ext>
            </a:extLst>
          </p:cNvPr>
          <p:cNvSpPr txBox="1"/>
          <p:nvPr/>
        </p:nvSpPr>
        <p:spPr>
          <a:xfrm>
            <a:off x="1551877" y="2676294"/>
            <a:ext cx="9088245" cy="26003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vi-VN" sz="36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V thể thông thườn</a:t>
            </a:r>
            <a:r>
              <a:rPr lang="en-US" sz="36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g</a:t>
            </a:r>
            <a:endParaRPr lang="en-US" sz="360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dist">
              <a:lnSpc>
                <a:spcPct val="115000"/>
              </a:lnSpc>
            </a:pPr>
            <a:r>
              <a:rPr lang="vi-VN" sz="36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					</a:t>
            </a:r>
            <a:r>
              <a:rPr lang="en-US" sz="36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             </a:t>
            </a:r>
            <a:r>
              <a:rPr lang="vi-VN" sz="36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</a:t>
            </a:r>
            <a:r>
              <a:rPr lang="ja-JP" altLang="en-US" sz="360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です。</a:t>
            </a:r>
            <a:endParaRPr lang="en-US" sz="360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vi-VN" sz="36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 thể thông thường</a:t>
            </a:r>
            <a:endParaRPr lang="en-US" sz="360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vi-VN" sz="36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</a:t>
            </a:r>
            <a:endParaRPr lang="en-US" sz="360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11C1D1-A502-FF4F-99FD-3B484C9818F6}"/>
              </a:ext>
            </a:extLst>
          </p:cNvPr>
          <p:cNvSpPr txBox="1"/>
          <p:nvPr/>
        </p:nvSpPr>
        <p:spPr>
          <a:xfrm>
            <a:off x="5571345" y="3455640"/>
            <a:ext cx="1855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のは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05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6000" b="1" spc="5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~</a:t>
            </a:r>
            <a:r>
              <a:rPr lang="ja-JP" altLang="en-US" sz="6000" b="1" spc="5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のは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A7543D-2E02-C545-B7E6-39F1F84AFB7E}"/>
              </a:ext>
            </a:extLst>
          </p:cNvPr>
          <p:cNvSpPr txBox="1"/>
          <p:nvPr/>
        </p:nvSpPr>
        <p:spPr>
          <a:xfrm>
            <a:off x="224191" y="2089401"/>
            <a:ext cx="11362545" cy="3907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Tôi sinh ra ở khu phố yên tĩnh của Nhật Bản.</a:t>
            </a:r>
            <a:endParaRPr lang="en-US" sz="2800" dirty="0"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sz="2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私は　日本の　静かな町で　生まれました。</a:t>
            </a:r>
            <a:endParaRPr lang="en-US" altLang="ja-JP" sz="2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2800" dirty="0">
                <a:effectLst/>
                <a:latin typeface="Yu Mincho Demibold" panose="02020600000000000000" pitchFamily="18" charset="-128"/>
                <a:ea typeface="Yu Mincho Demibold" panose="02020600000000000000" pitchFamily="18" charset="-128"/>
                <a:cs typeface="Times New Roman" panose="02020603050405020304" pitchFamily="18" charset="0"/>
              </a:rPr>
              <a:t>➡</a:t>
            </a:r>
            <a:r>
              <a:rPr lang="en-US" altLang="ja-JP" sz="2800" dirty="0">
                <a:effectLst/>
                <a:latin typeface="Yu Mincho Demibold" panose="02020600000000000000" pitchFamily="18" charset="-128"/>
                <a:ea typeface="Yu Mincho Demibold" panose="02020600000000000000" pitchFamily="18" charset="-128"/>
                <a:cs typeface="Times New Roman" panose="02020603050405020304" pitchFamily="18" charset="0"/>
              </a:rPr>
              <a:t>	</a:t>
            </a:r>
            <a:r>
              <a:rPr lang="ja-JP" sz="2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私が　生まれた</a:t>
            </a:r>
            <a:r>
              <a:rPr lang="ja-JP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のは</a:t>
            </a:r>
            <a:r>
              <a:rPr lang="ja-JP" sz="2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　日本の静かな町</a:t>
            </a:r>
            <a:r>
              <a:rPr lang="ja-JP" sz="28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です。</a:t>
            </a:r>
            <a:endParaRPr lang="en-US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28600">
              <a:lnSpc>
                <a:spcPct val="150000"/>
              </a:lnSpc>
            </a:pPr>
            <a:r>
              <a:rPr lang="vi-VN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Tháng 12 là lạnh nhất trong 1 năm.</a:t>
            </a:r>
            <a:endParaRPr lang="en-US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12</a:t>
            </a:r>
            <a:r>
              <a:rPr lang="ja-JP" sz="2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月は　１年で　一番寒いです。</a:t>
            </a:r>
            <a:endParaRPr lang="en-US" altLang="ja-JP" sz="2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2800" dirty="0">
                <a:latin typeface="Yu Mincho Demibold" panose="02020600000000000000" pitchFamily="18" charset="-128"/>
                <a:ea typeface="Yu Mincho Demibold" panose="02020600000000000000" pitchFamily="18" charset="-128"/>
                <a:cs typeface="Times New Roman" panose="02020603050405020304" pitchFamily="18" charset="0"/>
              </a:rPr>
              <a:t>➡</a:t>
            </a:r>
            <a:r>
              <a:rPr lang="en-US" altLang="ja-JP" sz="2800" dirty="0">
                <a:latin typeface="Yu Mincho Demibold" panose="02020600000000000000" pitchFamily="18" charset="-128"/>
                <a:ea typeface="Yu Mincho Demibold" panose="02020600000000000000" pitchFamily="18" charset="-128"/>
                <a:cs typeface="Times New Roman" panose="02020603050405020304" pitchFamily="18" charset="0"/>
              </a:rPr>
              <a:t>	1</a:t>
            </a:r>
            <a:r>
              <a:rPr lang="ja-JP" sz="2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年で一番寒い</a:t>
            </a:r>
            <a:r>
              <a:rPr lang="ja-JP" sz="2800" b="1" dirty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のは</a:t>
            </a:r>
            <a:r>
              <a:rPr lang="ja-JP" sz="2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　</a:t>
            </a:r>
            <a:r>
              <a:rPr lang="vi-VN" sz="2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12</a:t>
            </a:r>
            <a:r>
              <a:rPr lang="ja-JP" sz="2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月です。</a:t>
            </a:r>
            <a:endParaRPr lang="en-US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34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練習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7BC10A-E12F-F340-876F-6C6334B2A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695" y="2798471"/>
            <a:ext cx="3832352" cy="26979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268F0D-0935-804D-84A0-654E0763C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15161"/>
            <a:ext cx="3272456" cy="25837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375417F-DFAB-884C-9F32-D98379FB76FD}"/>
              </a:ext>
            </a:extLst>
          </p:cNvPr>
          <p:cNvSpPr/>
          <p:nvPr/>
        </p:nvSpPr>
        <p:spPr>
          <a:xfrm>
            <a:off x="146208" y="1769725"/>
            <a:ext cx="9967947" cy="1056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1. </a:t>
            </a:r>
            <a:r>
              <a:rPr lang="vi-VN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Vào ngày thời tiết đẹp, việc chạy xe đạp thật là thú vị.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天気がいい日にサイクリング（を）　する</a:t>
            </a:r>
            <a:r>
              <a:rPr lang="ja-JP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のは</a:t>
            </a:r>
            <a:r>
              <a:rPr lang="ja-JP" altLang="en-US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　面白いです。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135B17-CDA1-D642-B0EF-161AD002A753}"/>
              </a:ext>
            </a:extLst>
          </p:cNvPr>
          <p:cNvSpPr/>
          <p:nvPr/>
        </p:nvSpPr>
        <p:spPr>
          <a:xfrm>
            <a:off x="3272456" y="5790372"/>
            <a:ext cx="8648198" cy="1056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2. </a:t>
            </a:r>
            <a:r>
              <a:rPr lang="vi-VN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Việc nghe hiểu tin tức tiếng Nhật thì là khó khăn.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ニュースの日本語が　聞き取る　</a:t>
            </a:r>
            <a:r>
              <a:rPr lang="ja-JP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のは</a:t>
            </a:r>
            <a:r>
              <a:rPr lang="ja-JP" altLang="en-US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　難しいです。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6884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186526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練習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212AF6-5B05-6A48-A744-9F7044D87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4302" y="1732623"/>
            <a:ext cx="2487709" cy="17690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00833B-FC8A-1C4E-AEEF-E955754D8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15" y="3102980"/>
            <a:ext cx="2153637" cy="21679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B716FC-2BAA-714C-BD99-FD3F249FC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7425" y="4842674"/>
            <a:ext cx="3101491" cy="1828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2A6092-4E8C-DA4E-BA62-379471FA8482}"/>
              </a:ext>
            </a:extLst>
          </p:cNvPr>
          <p:cNvSpPr/>
          <p:nvPr/>
        </p:nvSpPr>
        <p:spPr>
          <a:xfrm>
            <a:off x="-1" y="1733633"/>
            <a:ext cx="9564303" cy="1054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3. </a:t>
            </a:r>
            <a:r>
              <a:rPr lang="vi-VN" sz="24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Buổi sáng, việc tắm vòi sen nóng thì tâm trạng thật thoải mái, dễ chịu</a:t>
            </a:r>
            <a:endParaRPr lang="en-US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 </a:t>
            </a:r>
            <a:r>
              <a:rPr lang="ja-JP" altLang="en-US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朝、暑いシャワーを浴びる</a:t>
            </a:r>
            <a:r>
              <a:rPr lang="ja-JP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のは</a:t>
            </a:r>
            <a:r>
              <a:rPr lang="ja-JP" altLang="en-US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　気持ちがいいです</a:t>
            </a:r>
            <a:r>
              <a:rPr lang="ja-JP" altLang="en-US" sz="24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en-US" altLang="ja-JP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96481C-7A32-8247-949E-02FDEAB34B8D}"/>
              </a:ext>
            </a:extLst>
          </p:cNvPr>
          <p:cNvSpPr/>
          <p:nvPr/>
        </p:nvSpPr>
        <p:spPr>
          <a:xfrm>
            <a:off x="269515" y="5586059"/>
            <a:ext cx="7325185" cy="983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5. </a:t>
            </a:r>
            <a:r>
              <a:rPr lang="vi-VN" sz="24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Việc uống rượu mỗi ngày thì có hại cho cơ thể.</a:t>
            </a:r>
            <a:endParaRPr lang="en-US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毎日　お酒を　飲む</a:t>
            </a:r>
            <a:r>
              <a:rPr lang="vi-VN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	</a:t>
            </a:r>
            <a:r>
              <a:rPr lang="ja-JP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のは</a:t>
            </a:r>
            <a:r>
              <a:rPr lang="ja-JP" altLang="en-US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　体に悪いです。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ED556A-7215-2845-8C07-F890CFF18EA6}"/>
              </a:ext>
            </a:extLst>
          </p:cNvPr>
          <p:cNvSpPr/>
          <p:nvPr/>
        </p:nvSpPr>
        <p:spPr>
          <a:xfrm>
            <a:off x="2413247" y="3627425"/>
            <a:ext cx="10251592" cy="1344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4. </a:t>
            </a:r>
            <a:r>
              <a:rPr lang="vi-VN" sz="24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Việc một mình mà phải vận chuyển hành lý này thì thật vô lý (không thể).</a:t>
            </a:r>
            <a:endParaRPr lang="en-US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</a:t>
            </a:r>
            <a:r>
              <a:rPr lang="ja-JP" altLang="en-US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一人で　この荷物を　運ぶ</a:t>
            </a:r>
            <a:r>
              <a:rPr lang="vi-VN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	</a:t>
            </a:r>
            <a:r>
              <a:rPr lang="ja-JP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のは   </a:t>
            </a:r>
            <a:r>
              <a:rPr lang="ja-JP" altLang="en-US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無理です。</a:t>
            </a:r>
            <a:endParaRPr lang="en-US" altLang="ja-JP" sz="2800" dirty="0"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0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</a:t>
            </a:r>
            <a:endParaRPr lang="en-US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742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2.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 新しい友達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469697-E8E8-2B4B-8EE5-82F7F5417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8" y="1674729"/>
            <a:ext cx="11344507" cy="507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35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AB00FC-753D-EF41-B80E-A341B3A3CD73}"/>
              </a:ext>
            </a:extLst>
          </p:cNvPr>
          <p:cNvSpPr txBox="1"/>
          <p:nvPr/>
        </p:nvSpPr>
        <p:spPr>
          <a:xfrm>
            <a:off x="225288" y="2005988"/>
            <a:ext cx="11966712" cy="455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Mincho" panose="02020600040205080304" pitchFamily="18" charset="-128"/>
                <a:ea typeface="MS PMincho" panose="02020600040205080304" pitchFamily="18" charset="-128"/>
                <a:cs typeface="Times New Roman" panose="02020603050405020304" pitchFamily="18" charset="0"/>
              </a:rPr>
              <a:t>友達</a:t>
            </a:r>
            <a:r>
              <a:rPr lang="ja-JP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とお酒を　飲みます・楽しいです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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ja-JP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友達とお酒を飲む</a:t>
            </a:r>
            <a:r>
              <a:rPr lang="ja-JP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のは</a:t>
            </a:r>
            <a:r>
              <a:rPr lang="ja-JP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楽しい</a:t>
            </a:r>
            <a:r>
              <a:rPr lang="ja-JP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です。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cs"/>
              <a:buAutoNum type="arabicDbPlain"/>
            </a:pPr>
            <a:r>
              <a:rPr lang="ja-JP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ニュースの日本語を聞き取ります・大変です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cs"/>
              <a:buAutoNum type="arabicDbPlain"/>
            </a:pPr>
            <a:r>
              <a:rPr lang="ja-JP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絵を描きます・楽しいです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cs"/>
              <a:buAutoNum type="arabicDbPlain"/>
            </a:pPr>
            <a:r>
              <a:rPr lang="ja-JP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お年寄りの話を聞きます・面白いです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cs"/>
              <a:buAutoNum type="arabicDbPlain"/>
            </a:pPr>
            <a:r>
              <a:rPr lang="ja-JP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日本語で自分の意見を言います・難しいです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cs"/>
              <a:buAutoNum type="arabicDbPlain"/>
            </a:pPr>
            <a:r>
              <a:rPr lang="ja-JP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新しい言葉を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1</a:t>
            </a:r>
            <a:r>
              <a:rPr lang="ja-JP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日に３０個覚えます・大変です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59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本冊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E7E765-EC4B-FE48-A110-4B48B8C40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244" y="3429000"/>
            <a:ext cx="6523464" cy="337772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5458F9-777E-3841-A37C-7A36514311CF}"/>
              </a:ext>
            </a:extLst>
          </p:cNvPr>
          <p:cNvSpPr/>
          <p:nvPr/>
        </p:nvSpPr>
        <p:spPr>
          <a:xfrm>
            <a:off x="293649" y="1674729"/>
            <a:ext cx="11604702" cy="196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A: </a:t>
            </a: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さん、日本の生活にはもう慣れましたか。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B: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ええ。でも、私は</a:t>
            </a:r>
            <a:r>
              <a:rPr lang="ja-JP" altLang="en-US" sz="2800" u="sng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朝早く起きる</a:t>
            </a:r>
            <a:r>
              <a:rPr lang="ja-JP" altLang="en-US" sz="2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のが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苦手ので、</a:t>
            </a:r>
            <a:r>
              <a:rPr lang="ja-JP" altLang="en-US" sz="2800" u="sng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毎日大変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です。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A: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そうですか</a:t>
            </a:r>
            <a:r>
              <a:rPr lang="ja-JP" altLang="en-US" sz="28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17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本冊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0F84C4-918E-1A48-A951-0DEFC8BFFD06}"/>
              </a:ext>
            </a:extLst>
          </p:cNvPr>
          <p:cNvGrpSpPr/>
          <p:nvPr/>
        </p:nvGrpSpPr>
        <p:grpSpPr>
          <a:xfrm>
            <a:off x="308969" y="1770404"/>
            <a:ext cx="11574062" cy="4953624"/>
            <a:chOff x="4111841" y="3219064"/>
            <a:chExt cx="9554906" cy="314247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BB5E95-F939-524B-91DD-CDE4B712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1841" y="4901820"/>
              <a:ext cx="3279971" cy="145971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BA05982-855C-BE47-84BD-C2680BEB9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6023" y="3219064"/>
              <a:ext cx="3050724" cy="15936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E4949BA-1843-FE4C-B2E9-B778694D5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5112" y="4847760"/>
              <a:ext cx="4039640" cy="1513774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BCAA9A-DD25-AC4D-9888-47F56EC354B5}"/>
              </a:ext>
            </a:extLst>
          </p:cNvPr>
          <p:cNvGrpSpPr/>
          <p:nvPr/>
        </p:nvGrpSpPr>
        <p:grpSpPr>
          <a:xfrm>
            <a:off x="7708288" y="1715472"/>
            <a:ext cx="576776" cy="769441"/>
            <a:chOff x="5387195" y="2319380"/>
            <a:chExt cx="576776" cy="76944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CD54DE-58A3-284C-8489-C1313ECE5F34}"/>
                </a:ext>
              </a:extLst>
            </p:cNvPr>
            <p:cNvSpPr/>
            <p:nvPr/>
          </p:nvSpPr>
          <p:spPr>
            <a:xfrm>
              <a:off x="5387195" y="2415712"/>
              <a:ext cx="576776" cy="576776"/>
            </a:xfrm>
            <a:prstGeom prst="ellips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4AF2A5-FB0B-EE45-A509-2286C4A7E264}"/>
                </a:ext>
              </a:extLst>
            </p:cNvPr>
            <p:cNvSpPr txBox="1"/>
            <p:nvPr/>
          </p:nvSpPr>
          <p:spPr>
            <a:xfrm>
              <a:off x="5396131" y="2319380"/>
              <a:ext cx="4196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4400" dirty="0"/>
                <a:t>2</a:t>
              </a:r>
              <a:endParaRPr lang="en-US" sz="44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6250B9-99A7-0747-B5C4-BBBC793B64E0}"/>
              </a:ext>
            </a:extLst>
          </p:cNvPr>
          <p:cNvGrpSpPr/>
          <p:nvPr/>
        </p:nvGrpSpPr>
        <p:grpSpPr>
          <a:xfrm>
            <a:off x="393747" y="3653571"/>
            <a:ext cx="576776" cy="769441"/>
            <a:chOff x="5387195" y="2375054"/>
            <a:chExt cx="576776" cy="76944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C7490C0-50B1-6442-9C7D-F134224BE23C}"/>
                </a:ext>
              </a:extLst>
            </p:cNvPr>
            <p:cNvSpPr/>
            <p:nvPr/>
          </p:nvSpPr>
          <p:spPr>
            <a:xfrm>
              <a:off x="5387195" y="2415712"/>
              <a:ext cx="576776" cy="576776"/>
            </a:xfrm>
            <a:prstGeom prst="ellips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EB0954-63CC-0C4F-B62E-518EC358E4CE}"/>
                </a:ext>
              </a:extLst>
            </p:cNvPr>
            <p:cNvSpPr txBox="1"/>
            <p:nvPr/>
          </p:nvSpPr>
          <p:spPr>
            <a:xfrm>
              <a:off x="5408519" y="2375054"/>
              <a:ext cx="4196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4400" dirty="0"/>
                <a:t>1</a:t>
              </a:r>
              <a:endParaRPr lang="en-US" sz="44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8C109D-00FA-B043-AE6B-BAE784FEF050}"/>
              </a:ext>
            </a:extLst>
          </p:cNvPr>
          <p:cNvGrpSpPr/>
          <p:nvPr/>
        </p:nvGrpSpPr>
        <p:grpSpPr>
          <a:xfrm>
            <a:off x="5102309" y="4149485"/>
            <a:ext cx="576776" cy="769441"/>
            <a:chOff x="5387195" y="2319380"/>
            <a:chExt cx="576776" cy="76944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BABFA6D-7F83-E04E-8994-6569F8C9CDD9}"/>
                </a:ext>
              </a:extLst>
            </p:cNvPr>
            <p:cNvSpPr/>
            <p:nvPr/>
          </p:nvSpPr>
          <p:spPr>
            <a:xfrm>
              <a:off x="5387195" y="2415712"/>
              <a:ext cx="576776" cy="576776"/>
            </a:xfrm>
            <a:prstGeom prst="ellips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30F5C8-2B5B-0E4B-A864-38074DFE6365}"/>
                </a:ext>
              </a:extLst>
            </p:cNvPr>
            <p:cNvSpPr txBox="1"/>
            <p:nvPr/>
          </p:nvSpPr>
          <p:spPr>
            <a:xfrm>
              <a:off x="5396131" y="2319380"/>
              <a:ext cx="4196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4400" dirty="0"/>
                <a:t>3</a:t>
              </a:r>
              <a:endParaRPr lang="en-US" sz="4400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9C31A17-4F52-DB45-B837-C1234D31ED3F}"/>
              </a:ext>
            </a:extLst>
          </p:cNvPr>
          <p:cNvSpPr/>
          <p:nvPr/>
        </p:nvSpPr>
        <p:spPr>
          <a:xfrm>
            <a:off x="63042" y="1915287"/>
            <a:ext cx="7882669" cy="1698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4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A: B</a:t>
            </a:r>
            <a:r>
              <a:rPr lang="ja-JP" altLang="en-US" sz="24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さん、日本の生活にはもう慣れましたか。</a:t>
            </a:r>
            <a:endParaRPr lang="en-US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4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B: </a:t>
            </a:r>
            <a:r>
              <a:rPr lang="ja-JP" altLang="en-US" sz="24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ええ。でも、私は＿＿＿＿のが苦手ので、＿＿＿です。</a:t>
            </a:r>
            <a:endParaRPr lang="en-US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4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A: </a:t>
            </a:r>
            <a:r>
              <a:rPr lang="ja-JP" altLang="en-US" sz="24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そうです。</a:t>
            </a:r>
            <a:endParaRPr lang="en-US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562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1-1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10</a:t>
            </a:r>
            <a:endParaRPr lang="en-US" altLang="ja-JP" sz="4000" b="1" cap="none" spc="0" dirty="0">
              <a:ln w="0"/>
              <a:solidFill>
                <a:schemeClr val="tx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ADBB63-3B64-0F43-906D-FE54D73CC9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19" y="1701733"/>
            <a:ext cx="5103483" cy="37001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0662E6-2A2F-B244-9CBA-BE30445526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408" y="1701733"/>
            <a:ext cx="5103481" cy="3700175"/>
          </a:xfrm>
          <a:prstGeom prst="rect">
            <a:avLst/>
          </a:prstGeom>
        </p:spPr>
      </p:pic>
      <p:pic>
        <p:nvPicPr>
          <p:cNvPr id="2" name="10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467106" y="60485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9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1-2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11</a:t>
            </a:r>
            <a:endParaRPr lang="en-US" altLang="ja-JP" sz="4000" b="1" cap="none" spc="0" dirty="0">
              <a:ln w="0"/>
              <a:solidFill>
                <a:schemeClr val="tx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E0301B-AA3B-7D45-8D1C-B4C06272CC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83" y="1834967"/>
            <a:ext cx="7262334" cy="4862570"/>
          </a:xfrm>
          <a:prstGeom prst="rect">
            <a:avLst/>
          </a:prstGeom>
        </p:spPr>
      </p:pic>
      <p:pic>
        <p:nvPicPr>
          <p:cNvPr id="2" name="11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848780" y="50285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0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D24885E-3E02-0042-A025-B94DE27CFBA8}"/>
              </a:ext>
            </a:extLst>
          </p:cNvPr>
          <p:cNvGrpSpPr/>
          <p:nvPr/>
        </p:nvGrpSpPr>
        <p:grpSpPr>
          <a:xfrm>
            <a:off x="2386361" y="484009"/>
            <a:ext cx="9445083" cy="830997"/>
            <a:chOff x="556591" y="887896"/>
            <a:chExt cx="10325221" cy="8309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E204DB-97FC-6244-9B87-E0BA68ECF21C}"/>
                </a:ext>
              </a:extLst>
            </p:cNvPr>
            <p:cNvSpPr/>
            <p:nvPr/>
          </p:nvSpPr>
          <p:spPr>
            <a:xfrm>
              <a:off x="556591" y="887896"/>
              <a:ext cx="10325221" cy="76944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vi-VN" sz="4400" b="1" cap="none" spc="50" dirty="0">
                  <a:ln w="0">
                    <a:solidFill>
                      <a:schemeClr val="accent1"/>
                    </a:solidFill>
                  </a:ln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Động từ từ điển  </a:t>
              </a:r>
              <a:r>
                <a:rPr lang="en-US" sz="4400" b="1" cap="none" spc="50" dirty="0">
                  <a:ln w="0">
                    <a:solidFill>
                      <a:schemeClr val="accent1"/>
                    </a:solidFill>
                  </a:ln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          </a:t>
              </a:r>
              <a:r>
                <a:rPr lang="vi-VN" sz="4400" b="1" cap="none" spc="50" dirty="0">
                  <a:ln w="0">
                    <a:solidFill>
                      <a:schemeClr val="accent1"/>
                    </a:solidFill>
                  </a:ln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Tính từ </a:t>
              </a:r>
              <a:r>
                <a:rPr lang="ja-JP" sz="4400" b="1" cap="none" spc="50" dirty="0">
                  <a:ln w="0">
                    <a:solidFill>
                      <a:schemeClr val="accent1"/>
                    </a:solidFill>
                  </a:ln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です。</a:t>
              </a:r>
              <a:endParaRPr lang="en-US" sz="4400" b="1" cap="none" spc="50" dirty="0">
                <a:ln w="0">
                  <a:solidFill>
                    <a:schemeClr val="accent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31204F-351D-3B4F-B103-66CC62518FB5}"/>
                </a:ext>
              </a:extLst>
            </p:cNvPr>
            <p:cNvSpPr txBox="1"/>
            <p:nvPr/>
          </p:nvSpPr>
          <p:spPr>
            <a:xfrm>
              <a:off x="4666768" y="887896"/>
              <a:ext cx="202388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sz="4800" b="1" cap="none" spc="50" dirty="0">
                  <a:ln w="0"/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のが</a:t>
              </a:r>
              <a:endParaRPr 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EA0606-4B65-9C44-A65A-1EE43DC7A692}"/>
              </a:ext>
            </a:extLst>
          </p:cNvPr>
          <p:cNvSpPr txBox="1"/>
          <p:nvPr/>
        </p:nvSpPr>
        <p:spPr>
          <a:xfrm>
            <a:off x="483439" y="2386146"/>
            <a:ext cx="29493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Tôi thích Sushi</a:t>
            </a:r>
            <a:r>
              <a:rPr lang="en-US" sz="32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050902-8D16-E043-A57D-6A0243F90125}"/>
              </a:ext>
            </a:extLst>
          </p:cNvPr>
          <p:cNvSpPr txBox="1"/>
          <p:nvPr/>
        </p:nvSpPr>
        <p:spPr>
          <a:xfrm>
            <a:off x="4663818" y="2386076"/>
            <a:ext cx="6093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sz="32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私は　すし</a:t>
            </a:r>
            <a:r>
              <a:rPr lang="en-US" altLang="ja-JP" sz="32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</a:t>
            </a:r>
            <a:r>
              <a:rPr lang="ja-JP" sz="32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　好きです。</a:t>
            </a:r>
            <a:endParaRPr 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14307B-B2F1-894C-B011-080B304944DC}"/>
              </a:ext>
            </a:extLst>
          </p:cNvPr>
          <p:cNvSpPr txBox="1"/>
          <p:nvPr/>
        </p:nvSpPr>
        <p:spPr>
          <a:xfrm>
            <a:off x="258585" y="3097568"/>
            <a:ext cx="3548917" cy="622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32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Tôi thích ăn Su</a:t>
            </a:r>
            <a:r>
              <a:rPr lang="en-US" sz="32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</a:t>
            </a:r>
            <a:r>
              <a:rPr lang="vi-VN" sz="32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hi.</a:t>
            </a:r>
            <a:endParaRPr lang="en-US" sz="32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4628B-F9AA-6346-8436-78163DE95E27}"/>
              </a:ext>
            </a:extLst>
          </p:cNvPr>
          <p:cNvSpPr txBox="1"/>
          <p:nvPr/>
        </p:nvSpPr>
        <p:spPr>
          <a:xfrm>
            <a:off x="4648744" y="3194227"/>
            <a:ext cx="75363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sz="32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私は　すしを食べる</a:t>
            </a:r>
            <a:r>
              <a:rPr lang="en-US" altLang="ja-JP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   </a:t>
            </a:r>
            <a:r>
              <a:rPr lang="ja-JP" sz="32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　好きです。</a:t>
            </a:r>
            <a:endParaRPr 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A4F444-F5BA-C44D-A1B5-263DC4C26B15}"/>
              </a:ext>
            </a:extLst>
          </p:cNvPr>
          <p:cNvSpPr txBox="1"/>
          <p:nvPr/>
        </p:nvSpPr>
        <p:spPr>
          <a:xfrm>
            <a:off x="483439" y="3847014"/>
            <a:ext cx="6093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Người Nhật Bản đi bộ nhanh.</a:t>
            </a: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DF13AC-1591-7F45-86B5-EC8F7D02277B}"/>
              </a:ext>
            </a:extLst>
          </p:cNvPr>
          <p:cNvSpPr txBox="1"/>
          <p:nvPr/>
        </p:nvSpPr>
        <p:spPr>
          <a:xfrm>
            <a:off x="5793212" y="3905649"/>
            <a:ext cx="6093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sz="32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日本人は　歩く</a:t>
            </a:r>
            <a:r>
              <a:rPr lang="en-US" altLang="ja-JP" sz="32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   </a:t>
            </a:r>
            <a:r>
              <a:rPr lang="ja-JP" sz="32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　早いです。</a:t>
            </a:r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542942-D02C-6142-BF86-0AB542178DD4}"/>
              </a:ext>
            </a:extLst>
          </p:cNvPr>
          <p:cNvSpPr txBox="1"/>
          <p:nvPr/>
        </p:nvSpPr>
        <p:spPr>
          <a:xfrm>
            <a:off x="6646178" y="2388857"/>
            <a:ext cx="7139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が</a:t>
            </a:r>
            <a:endParaRPr lang="en-US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A07959-832C-444D-B6D2-1DE687067DBD}"/>
              </a:ext>
            </a:extLst>
          </p:cNvPr>
          <p:cNvSpPr txBox="1"/>
          <p:nvPr/>
        </p:nvSpPr>
        <p:spPr>
          <a:xfrm>
            <a:off x="8252007" y="3197008"/>
            <a:ext cx="1145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のが</a:t>
            </a:r>
            <a:endParaRPr 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557D9C-085C-2445-B953-55277572F34C}"/>
              </a:ext>
            </a:extLst>
          </p:cNvPr>
          <p:cNvSpPr txBox="1"/>
          <p:nvPr/>
        </p:nvSpPr>
        <p:spPr>
          <a:xfrm>
            <a:off x="8551810" y="3906971"/>
            <a:ext cx="1145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のが</a:t>
            </a:r>
            <a:endParaRPr 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160068-7BBA-CA4A-BA9B-B2D9D71DF2D7}"/>
              </a:ext>
            </a:extLst>
          </p:cNvPr>
          <p:cNvSpPr txBox="1"/>
          <p:nvPr/>
        </p:nvSpPr>
        <p:spPr>
          <a:xfrm>
            <a:off x="483439" y="4655095"/>
            <a:ext cx="8360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Tôi</a:t>
            </a:r>
            <a:r>
              <a:rPr lang="en-US" sz="32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thích</a:t>
            </a:r>
            <a:r>
              <a:rPr lang="en-US" sz="32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cái</a:t>
            </a:r>
            <a:r>
              <a:rPr lang="en-US" sz="32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xem</a:t>
            </a:r>
            <a:r>
              <a:rPr lang="en-US" sz="32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phim</a:t>
            </a:r>
            <a:r>
              <a:rPr lang="en-US" sz="32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hoạt</a:t>
            </a:r>
            <a:r>
              <a:rPr lang="en-US" sz="32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Nhật</a:t>
            </a:r>
            <a:r>
              <a:rPr lang="en-US" sz="32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Bản</a:t>
            </a:r>
            <a:endParaRPr lang="en-US" sz="3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AF8903-C1AA-C545-BFA6-36148E2F7E91}"/>
              </a:ext>
            </a:extLst>
          </p:cNvPr>
          <p:cNvSpPr txBox="1"/>
          <p:nvPr/>
        </p:nvSpPr>
        <p:spPr>
          <a:xfrm>
            <a:off x="483438" y="5239870"/>
            <a:ext cx="6996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日本のアニメを見る　　好きです</a:t>
            </a:r>
            <a:endParaRPr lang="en-US" sz="3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B4AD8E-8957-B44C-8B09-846D68A26D81}"/>
              </a:ext>
            </a:extLst>
          </p:cNvPr>
          <p:cNvSpPr txBox="1"/>
          <p:nvPr/>
        </p:nvSpPr>
        <p:spPr>
          <a:xfrm>
            <a:off x="4075779" y="5269850"/>
            <a:ext cx="1145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のが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0767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AC0E15C-91D3-1749-B106-228321AF599C}"/>
              </a:ext>
            </a:extLst>
          </p:cNvPr>
          <p:cNvGrpSpPr/>
          <p:nvPr/>
        </p:nvGrpSpPr>
        <p:grpSpPr>
          <a:xfrm>
            <a:off x="224191" y="1886386"/>
            <a:ext cx="12088362" cy="4737571"/>
            <a:chOff x="304800" y="915614"/>
            <a:chExt cx="13340370" cy="571760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FDDFED-6E65-A242-87FB-F2E4441C9EFB}"/>
                </a:ext>
              </a:extLst>
            </p:cNvPr>
            <p:cNvGrpSpPr/>
            <p:nvPr/>
          </p:nvGrpSpPr>
          <p:grpSpPr>
            <a:xfrm>
              <a:off x="324925" y="915614"/>
              <a:ext cx="4943061" cy="1200329"/>
              <a:chOff x="291549" y="930459"/>
              <a:chExt cx="4943061" cy="1200329"/>
            </a:xfrm>
          </p:grpSpPr>
          <p:sp>
            <p:nvSpPr>
              <p:cNvPr id="10" name="Rectangle: Rounded Corners 14">
                <a:extLst>
                  <a:ext uri="{FF2B5EF4-FFF2-40B4-BE49-F238E27FC236}">
                    <a16:creationId xmlns:a16="http://schemas.microsoft.com/office/drawing/2014/main" id="{4402D242-93CC-CD41-B6BA-6539A7CEC6EC}"/>
                  </a:ext>
                </a:extLst>
              </p:cNvPr>
              <p:cNvSpPr/>
              <p:nvPr/>
            </p:nvSpPr>
            <p:spPr>
              <a:xfrm>
                <a:off x="291549" y="930459"/>
                <a:ext cx="4711147" cy="1200329"/>
              </a:xfrm>
              <a:prstGeom prst="roundRect">
                <a:avLst/>
              </a:prstGeom>
              <a:ln w="5715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5065DD-987A-444C-91EC-9EC5C212A473}"/>
                  </a:ext>
                </a:extLst>
              </p:cNvPr>
              <p:cNvSpPr txBox="1"/>
              <p:nvPr/>
            </p:nvSpPr>
            <p:spPr>
              <a:xfrm>
                <a:off x="357810" y="1222224"/>
                <a:ext cx="4876800" cy="631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sz="2800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rPr>
                  <a:t>日本語が　上手です。</a:t>
                </a:r>
                <a:endParaRPr lang="en-US" sz="28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p:grpSp>
        <p:sp>
          <p:nvSpPr>
            <p:cNvPr id="15" name="Arrow: Right 7">
              <a:extLst>
                <a:ext uri="{FF2B5EF4-FFF2-40B4-BE49-F238E27FC236}">
                  <a16:creationId xmlns:a16="http://schemas.microsoft.com/office/drawing/2014/main" id="{8E9C37CC-631A-BD4A-A334-3A18FA0A23AC}"/>
                </a:ext>
              </a:extLst>
            </p:cNvPr>
            <p:cNvSpPr/>
            <p:nvPr/>
          </p:nvSpPr>
          <p:spPr>
            <a:xfrm>
              <a:off x="5340629" y="1387968"/>
              <a:ext cx="940901" cy="450573"/>
            </a:xfrm>
            <a:prstGeom prst="rightArrow">
              <a:avLst/>
            </a:prstGeom>
            <a:ln w="5715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64B3E94-9938-9048-A78A-734C052E7A7A}"/>
                </a:ext>
              </a:extLst>
            </p:cNvPr>
            <p:cNvGrpSpPr/>
            <p:nvPr/>
          </p:nvGrpSpPr>
          <p:grpSpPr>
            <a:xfrm>
              <a:off x="6606209" y="1016564"/>
              <a:ext cx="6727534" cy="1200329"/>
              <a:chOff x="6592957" y="930460"/>
              <a:chExt cx="6727534" cy="1200329"/>
            </a:xfrm>
          </p:grpSpPr>
          <p:sp>
            <p:nvSpPr>
              <p:cNvPr id="17" name="Rectangle: Rounded Corners 10">
                <a:extLst>
                  <a:ext uri="{FF2B5EF4-FFF2-40B4-BE49-F238E27FC236}">
                    <a16:creationId xmlns:a16="http://schemas.microsoft.com/office/drawing/2014/main" id="{7AEB3A80-5BCB-1745-8BC3-806A13EDAC7E}"/>
                  </a:ext>
                </a:extLst>
              </p:cNvPr>
              <p:cNvSpPr/>
              <p:nvPr/>
            </p:nvSpPr>
            <p:spPr>
              <a:xfrm>
                <a:off x="6592957" y="930460"/>
                <a:ext cx="6727534" cy="1200329"/>
              </a:xfrm>
              <a:prstGeom prst="roundRect">
                <a:avLst/>
              </a:prstGeom>
              <a:ln w="5715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376948-9B06-A144-B738-BFBF98546B6D}"/>
                  </a:ext>
                </a:extLst>
              </p:cNvPr>
              <p:cNvSpPr txBox="1"/>
              <p:nvPr/>
            </p:nvSpPr>
            <p:spPr>
              <a:xfrm>
                <a:off x="6650120" y="1234889"/>
                <a:ext cx="6619211" cy="631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sz="2800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rPr>
                  <a:t>日本語を　勉強する</a:t>
                </a:r>
                <a:r>
                  <a:rPr lang="ja-JP" sz="28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rPr>
                  <a:t>のが</a:t>
                </a:r>
                <a:r>
                  <a:rPr lang="ja-JP" sz="2800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rPr>
                  <a:t>　上手です。</a:t>
                </a:r>
                <a:endParaRPr lang="en-US" sz="28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BF74B1B0-0DE7-2F42-969E-6F11B976B4E1}"/>
                </a:ext>
              </a:extLst>
            </p:cNvPr>
            <p:cNvSpPr/>
            <p:nvPr/>
          </p:nvSpPr>
          <p:spPr>
            <a:xfrm>
              <a:off x="5340628" y="2904713"/>
              <a:ext cx="940901" cy="450573"/>
            </a:xfrm>
            <a:prstGeom prst="rightArrow">
              <a:avLst/>
            </a:prstGeom>
            <a:ln w="5715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B047CEBE-BB49-1342-B0E6-A7E928908C32}"/>
                </a:ext>
              </a:extLst>
            </p:cNvPr>
            <p:cNvSpPr/>
            <p:nvPr/>
          </p:nvSpPr>
          <p:spPr>
            <a:xfrm>
              <a:off x="5340628" y="4315670"/>
              <a:ext cx="940901" cy="450573"/>
            </a:xfrm>
            <a:prstGeom prst="rightArrow">
              <a:avLst/>
            </a:prstGeom>
            <a:ln w="5715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58A4385E-EA82-5942-A974-473BAAD8BA78}"/>
                </a:ext>
              </a:extLst>
            </p:cNvPr>
            <p:cNvSpPr/>
            <p:nvPr/>
          </p:nvSpPr>
          <p:spPr>
            <a:xfrm>
              <a:off x="5340628" y="5807765"/>
              <a:ext cx="940901" cy="450573"/>
            </a:xfrm>
            <a:prstGeom prst="rightArrow">
              <a:avLst/>
            </a:prstGeom>
            <a:ln w="5715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0E90FD-61F9-314A-AEFD-261869EC98D4}"/>
                </a:ext>
              </a:extLst>
            </p:cNvPr>
            <p:cNvGrpSpPr/>
            <p:nvPr/>
          </p:nvGrpSpPr>
          <p:grpSpPr>
            <a:xfrm>
              <a:off x="324925" y="2407709"/>
              <a:ext cx="5075582" cy="1200329"/>
              <a:chOff x="291549" y="2422554"/>
              <a:chExt cx="5075582" cy="1200329"/>
            </a:xfrm>
          </p:grpSpPr>
          <p:sp>
            <p:nvSpPr>
              <p:cNvPr id="23" name="Rectangle: Rounded Corners 15">
                <a:extLst>
                  <a:ext uri="{FF2B5EF4-FFF2-40B4-BE49-F238E27FC236}">
                    <a16:creationId xmlns:a16="http://schemas.microsoft.com/office/drawing/2014/main" id="{55250F58-61BA-6F47-A32D-569C211BC471}"/>
                  </a:ext>
                </a:extLst>
              </p:cNvPr>
              <p:cNvSpPr/>
              <p:nvPr/>
            </p:nvSpPr>
            <p:spPr>
              <a:xfrm>
                <a:off x="291549" y="2422554"/>
                <a:ext cx="4711147" cy="1200329"/>
              </a:xfrm>
              <a:prstGeom prst="roundRect">
                <a:avLst/>
              </a:prstGeom>
              <a:ln w="5715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7131E6-7CC1-6348-8CE3-3657972F6FC8}"/>
                  </a:ext>
                </a:extLst>
              </p:cNvPr>
              <p:cNvSpPr txBox="1"/>
              <p:nvPr/>
            </p:nvSpPr>
            <p:spPr>
              <a:xfrm>
                <a:off x="357810" y="2747739"/>
                <a:ext cx="5009321" cy="631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sz="2800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rPr>
                  <a:t>日本語が　下手です。</a:t>
                </a:r>
                <a:endParaRPr lang="en-US" sz="28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1F0F587-87BF-3A44-A1CE-A77C7D648A57}"/>
                </a:ext>
              </a:extLst>
            </p:cNvPr>
            <p:cNvGrpSpPr/>
            <p:nvPr/>
          </p:nvGrpSpPr>
          <p:grpSpPr>
            <a:xfrm>
              <a:off x="324924" y="3899804"/>
              <a:ext cx="5075582" cy="1200329"/>
              <a:chOff x="291548" y="3914649"/>
              <a:chExt cx="5075582" cy="1200329"/>
            </a:xfrm>
          </p:grpSpPr>
          <p:sp>
            <p:nvSpPr>
              <p:cNvPr id="26" name="Rectangle: Rounded Corners 16">
                <a:extLst>
                  <a:ext uri="{FF2B5EF4-FFF2-40B4-BE49-F238E27FC236}">
                    <a16:creationId xmlns:a16="http://schemas.microsoft.com/office/drawing/2014/main" id="{42437DFB-CCDE-B94D-B3A9-4F2D9EE88B64}"/>
                  </a:ext>
                </a:extLst>
              </p:cNvPr>
              <p:cNvSpPr/>
              <p:nvPr/>
            </p:nvSpPr>
            <p:spPr>
              <a:xfrm>
                <a:off x="291548" y="3914649"/>
                <a:ext cx="4711147" cy="1200329"/>
              </a:xfrm>
              <a:prstGeom prst="roundRect">
                <a:avLst/>
              </a:prstGeom>
              <a:ln w="5715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2D77966-8A91-1C43-B814-BD4C231004FB}"/>
                  </a:ext>
                </a:extLst>
              </p:cNvPr>
              <p:cNvSpPr txBox="1"/>
              <p:nvPr/>
            </p:nvSpPr>
            <p:spPr>
              <a:xfrm>
                <a:off x="357809" y="4215702"/>
                <a:ext cx="5009321" cy="631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sz="2800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rPr>
                  <a:t>日本語が　好きです。</a:t>
                </a:r>
                <a:endParaRPr lang="en-US" sz="28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32F03E-87DD-5A4C-8574-0D66D456463F}"/>
                </a:ext>
              </a:extLst>
            </p:cNvPr>
            <p:cNvGrpSpPr/>
            <p:nvPr/>
          </p:nvGrpSpPr>
          <p:grpSpPr>
            <a:xfrm>
              <a:off x="304800" y="5432888"/>
              <a:ext cx="5009321" cy="1200329"/>
              <a:chOff x="291548" y="5406744"/>
              <a:chExt cx="5009321" cy="1200329"/>
            </a:xfrm>
          </p:grpSpPr>
          <p:sp>
            <p:nvSpPr>
              <p:cNvPr id="29" name="Rectangle: Rounded Corners 17">
                <a:extLst>
                  <a:ext uri="{FF2B5EF4-FFF2-40B4-BE49-F238E27FC236}">
                    <a16:creationId xmlns:a16="http://schemas.microsoft.com/office/drawing/2014/main" id="{27A529A1-67D2-BD46-85CE-41194E046783}"/>
                  </a:ext>
                </a:extLst>
              </p:cNvPr>
              <p:cNvSpPr/>
              <p:nvPr/>
            </p:nvSpPr>
            <p:spPr>
              <a:xfrm>
                <a:off x="291548" y="5406744"/>
                <a:ext cx="4711147" cy="1200329"/>
              </a:xfrm>
              <a:prstGeom prst="roundRect">
                <a:avLst/>
              </a:prstGeom>
              <a:ln w="5715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468E4FF-3896-8447-8453-2A4852F089F6}"/>
                  </a:ext>
                </a:extLst>
              </p:cNvPr>
              <p:cNvSpPr txBox="1"/>
              <p:nvPr/>
            </p:nvSpPr>
            <p:spPr>
              <a:xfrm>
                <a:off x="291548" y="5724939"/>
                <a:ext cx="5009321" cy="631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sz="2800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rPr>
                  <a:t>日本語が　嫌いです。</a:t>
                </a:r>
                <a:endParaRPr lang="en-US" sz="28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E6C8FE-D029-8F45-95D0-DEBC9C848CAF}"/>
                </a:ext>
              </a:extLst>
            </p:cNvPr>
            <p:cNvGrpSpPr/>
            <p:nvPr/>
          </p:nvGrpSpPr>
          <p:grpSpPr>
            <a:xfrm>
              <a:off x="6586084" y="2530153"/>
              <a:ext cx="6773788" cy="1200329"/>
              <a:chOff x="6572832" y="2504009"/>
              <a:chExt cx="6773788" cy="1200329"/>
            </a:xfrm>
          </p:grpSpPr>
          <p:sp>
            <p:nvSpPr>
              <p:cNvPr id="32" name="Rectangle: Rounded Corners 11">
                <a:extLst>
                  <a:ext uri="{FF2B5EF4-FFF2-40B4-BE49-F238E27FC236}">
                    <a16:creationId xmlns:a16="http://schemas.microsoft.com/office/drawing/2014/main" id="{CF0C6833-31CE-594C-BF55-DC74B9790A17}"/>
                  </a:ext>
                </a:extLst>
              </p:cNvPr>
              <p:cNvSpPr/>
              <p:nvPr/>
            </p:nvSpPr>
            <p:spPr>
              <a:xfrm>
                <a:off x="6572832" y="2504009"/>
                <a:ext cx="6773788" cy="1200329"/>
              </a:xfrm>
              <a:prstGeom prst="roundRect">
                <a:avLst/>
              </a:prstGeom>
              <a:ln w="5715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2D20A1B-262D-BE43-9036-0F7A3751BFCB}"/>
                  </a:ext>
                </a:extLst>
              </p:cNvPr>
              <p:cNvSpPr txBox="1"/>
              <p:nvPr/>
            </p:nvSpPr>
            <p:spPr>
              <a:xfrm>
                <a:off x="6626791" y="2726224"/>
                <a:ext cx="6611881" cy="631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sz="2800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rPr>
                  <a:t>日本語を　勉強する</a:t>
                </a:r>
                <a:r>
                  <a:rPr lang="ja-JP" sz="28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rPr>
                  <a:t>の</a:t>
                </a:r>
                <a:r>
                  <a:rPr lang="ja-JP" sz="2800" b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rPr>
                  <a:t>が</a:t>
                </a:r>
                <a:r>
                  <a:rPr lang="ja-JP" sz="280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rPr>
                  <a:t>　下手</a:t>
                </a:r>
                <a:r>
                  <a:rPr lang="ja-JP" sz="2800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rPr>
                  <a:t>です</a:t>
                </a:r>
                <a:endParaRPr lang="en-US" sz="28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01C198E-CDE7-D442-B142-413768ABC7A6}"/>
                </a:ext>
              </a:extLst>
            </p:cNvPr>
            <p:cNvGrpSpPr/>
            <p:nvPr/>
          </p:nvGrpSpPr>
          <p:grpSpPr>
            <a:xfrm>
              <a:off x="6592957" y="3958585"/>
              <a:ext cx="7052213" cy="1200329"/>
              <a:chOff x="6592957" y="3958585"/>
              <a:chExt cx="7052213" cy="1200329"/>
            </a:xfrm>
          </p:grpSpPr>
          <p:sp>
            <p:nvSpPr>
              <p:cNvPr id="35" name="Rectangle: Rounded Corners 12">
                <a:extLst>
                  <a:ext uri="{FF2B5EF4-FFF2-40B4-BE49-F238E27FC236}">
                    <a16:creationId xmlns:a16="http://schemas.microsoft.com/office/drawing/2014/main" id="{6D917DA5-7C98-C242-BF10-820D1EFF960C}"/>
                  </a:ext>
                </a:extLst>
              </p:cNvPr>
              <p:cNvSpPr/>
              <p:nvPr/>
            </p:nvSpPr>
            <p:spPr>
              <a:xfrm>
                <a:off x="6592957" y="3958585"/>
                <a:ext cx="6740784" cy="1200329"/>
              </a:xfrm>
              <a:prstGeom prst="roundRect">
                <a:avLst/>
              </a:prstGeom>
              <a:ln w="5715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6EA41F-127E-0942-BAA4-529104356E8B}"/>
                  </a:ext>
                </a:extLst>
              </p:cNvPr>
              <p:cNvSpPr txBox="1"/>
              <p:nvPr/>
            </p:nvSpPr>
            <p:spPr>
              <a:xfrm>
                <a:off x="6701810" y="4265957"/>
                <a:ext cx="6943360" cy="631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sz="2800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rPr>
                  <a:t>日本語を　勉強する</a:t>
                </a:r>
                <a:r>
                  <a:rPr lang="ja-JP" sz="28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rPr>
                  <a:t>の</a:t>
                </a:r>
                <a:r>
                  <a:rPr lang="ja-JP" sz="2800" b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rPr>
                  <a:t>が</a:t>
                </a:r>
                <a:r>
                  <a:rPr lang="ja-JP" sz="280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rPr>
                  <a:t>　好き</a:t>
                </a:r>
                <a:r>
                  <a:rPr lang="ja-JP" sz="2800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rPr>
                  <a:t>です。</a:t>
                </a:r>
                <a:endParaRPr lang="en-US" sz="28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2564062-3058-7845-95FA-F837E9B6C1FF}"/>
                </a:ext>
              </a:extLst>
            </p:cNvPr>
            <p:cNvGrpSpPr/>
            <p:nvPr/>
          </p:nvGrpSpPr>
          <p:grpSpPr>
            <a:xfrm>
              <a:off x="6586084" y="5432888"/>
              <a:ext cx="6747657" cy="1200329"/>
              <a:chOff x="6586084" y="5432888"/>
              <a:chExt cx="6747657" cy="1200329"/>
            </a:xfrm>
          </p:grpSpPr>
          <p:sp>
            <p:nvSpPr>
              <p:cNvPr id="38" name="Rectangle: Rounded Corners 13">
                <a:extLst>
                  <a:ext uri="{FF2B5EF4-FFF2-40B4-BE49-F238E27FC236}">
                    <a16:creationId xmlns:a16="http://schemas.microsoft.com/office/drawing/2014/main" id="{C3F96D9D-0812-6D4D-992D-0E9D99DE1564}"/>
                  </a:ext>
                </a:extLst>
              </p:cNvPr>
              <p:cNvSpPr/>
              <p:nvPr/>
            </p:nvSpPr>
            <p:spPr>
              <a:xfrm>
                <a:off x="6619462" y="5432888"/>
                <a:ext cx="6714279" cy="1200329"/>
              </a:xfrm>
              <a:prstGeom prst="roundRect">
                <a:avLst/>
              </a:prstGeom>
              <a:ln w="5715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8A53E8-CF99-114E-BB56-6627EDA9D6CF}"/>
                  </a:ext>
                </a:extLst>
              </p:cNvPr>
              <p:cNvSpPr txBox="1"/>
              <p:nvPr/>
            </p:nvSpPr>
            <p:spPr>
              <a:xfrm>
                <a:off x="6586084" y="5717324"/>
                <a:ext cx="6645259" cy="631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sz="2800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rPr>
                  <a:t>日本語を　勉強する</a:t>
                </a:r>
                <a:r>
                  <a:rPr lang="ja-JP" sz="28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rPr>
                  <a:t>の</a:t>
                </a:r>
                <a:r>
                  <a:rPr lang="ja-JP" sz="2800" b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rPr>
                  <a:t>が</a:t>
                </a:r>
                <a:r>
                  <a:rPr lang="ja-JP" sz="280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rPr>
                  <a:t>　嫌い</a:t>
                </a:r>
                <a:r>
                  <a:rPr lang="ja-JP" sz="2800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  <a:cs typeface="Times New Roman" panose="02020603050405020304" pitchFamily="18" charset="0"/>
                  </a:rPr>
                  <a:t>です。</a:t>
                </a:r>
                <a:endParaRPr lang="en-US" sz="28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0695388A-28FE-9043-87F5-8555F7E00FBC}"/>
              </a:ext>
            </a:extLst>
          </p:cNvPr>
          <p:cNvSpPr/>
          <p:nvPr/>
        </p:nvSpPr>
        <p:spPr>
          <a:xfrm>
            <a:off x="2452630" y="406220"/>
            <a:ext cx="9445083" cy="7694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4400" b="1" cap="none" spc="50" dirty="0">
                <a:ln w="0">
                  <a:solidFill>
                    <a:schemeClr val="accent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Động từ từ điển</a:t>
            </a:r>
            <a:r>
              <a:rPr lang="ja-JP" sz="4400" b="1" cap="none" spc="5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のが</a:t>
            </a:r>
            <a:r>
              <a:rPr lang="en-US" sz="4400" b="1" cap="none" spc="50" dirty="0">
                <a:ln w="0">
                  <a:solidFill>
                    <a:schemeClr val="accent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</a:t>
            </a:r>
            <a:r>
              <a:rPr lang="vi-VN" sz="4400" b="1" cap="none" spc="50" dirty="0">
                <a:ln w="0">
                  <a:solidFill>
                    <a:schemeClr val="accent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Tính từ </a:t>
            </a:r>
            <a:r>
              <a:rPr lang="ja-JP" sz="4400" b="1" cap="none" spc="50">
                <a:ln w="0">
                  <a:solidFill>
                    <a:schemeClr val="accent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です。</a:t>
            </a:r>
            <a:endParaRPr lang="en-US" sz="4400" b="1" cap="none" spc="50" dirty="0">
              <a:ln w="0">
                <a:solidFill>
                  <a:schemeClr val="accent1"/>
                </a:solidFill>
              </a:ln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976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練習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6CECFD-B1D6-CE47-9425-6CB8564FD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18" y="1674729"/>
            <a:ext cx="3429000" cy="28887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B1E46-0A42-554D-8EF8-39826193F7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754" y="4093514"/>
            <a:ext cx="3834273" cy="26502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5A968D-F62B-344C-BD82-0BEDBE05F642}"/>
              </a:ext>
            </a:extLst>
          </p:cNvPr>
          <p:cNvSpPr/>
          <p:nvPr/>
        </p:nvSpPr>
        <p:spPr>
          <a:xfrm>
            <a:off x="146209" y="1816223"/>
            <a:ext cx="8629801" cy="175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1. </a:t>
            </a:r>
            <a:r>
              <a:rPr lang="vi-VN" altLang="ja-JP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Con trai tôi th</a:t>
            </a:r>
            <a:r>
              <a:rPr lang="vi-VN" altLang="ja-JP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í</a:t>
            </a:r>
            <a:r>
              <a:rPr lang="vi-VN" altLang="ja-JP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ch nuôi động vật.</a:t>
            </a:r>
            <a:endParaRPr lang="ja-JP" altLang="en-US" sz="2800"/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vi-VN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息子は　動物</a:t>
            </a:r>
            <a:r>
              <a:rPr lang="vi-VN" altLang="ja-JP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ja-JP" altLang="vi-VN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どうぶつ</a:t>
            </a:r>
            <a:r>
              <a:rPr lang="vi-VN" altLang="ja-JP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)</a:t>
            </a:r>
            <a:r>
              <a:rPr lang="ja-JP" altLang="vi-VN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を　飼う</a:t>
            </a:r>
            <a:r>
              <a:rPr lang="ja-JP" altLang="vi-VN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のが</a:t>
            </a:r>
            <a:r>
              <a:rPr lang="ja-JP" altLang="vi-VN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　好きです。</a:t>
            </a:r>
            <a:endParaRPr lang="en-US" altLang="ja-JP" sz="2800" dirty="0"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57E838-4ADE-3F4B-B3B5-A0434A6F11E9}"/>
              </a:ext>
            </a:extLst>
          </p:cNvPr>
          <p:cNvSpPr/>
          <p:nvPr/>
        </p:nvSpPr>
        <p:spPr>
          <a:xfrm>
            <a:off x="5888251" y="3196565"/>
            <a:ext cx="415498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vi-VN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en-US" altLang="ja-JP" dirty="0"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D6366A-5C47-D34A-A13C-36E6290FB17D}"/>
              </a:ext>
            </a:extLst>
          </p:cNvPr>
          <p:cNvSpPr/>
          <p:nvPr/>
        </p:nvSpPr>
        <p:spPr>
          <a:xfrm>
            <a:off x="4887544" y="5425669"/>
            <a:ext cx="6096000" cy="13181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2. </a:t>
            </a:r>
            <a:r>
              <a:rPr lang="vi-VN" altLang="ja-JP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Tôi th</a:t>
            </a:r>
            <a:r>
              <a:rPr lang="vi-VN" altLang="ja-JP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í</a:t>
            </a:r>
            <a:r>
              <a:rPr lang="vi-VN" altLang="ja-JP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ch việc trồng hoa</a:t>
            </a:r>
            <a:endParaRPr lang="ja-JP" altLang="en-US" sz="280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vi-VN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私は　花を育てる</a:t>
            </a:r>
            <a:r>
              <a:rPr lang="ja-JP" altLang="vi-VN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のが</a:t>
            </a:r>
            <a:r>
              <a:rPr lang="ja-JP" altLang="vi-VN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　好きです。</a:t>
            </a:r>
            <a:endParaRPr lang="ja-JP" altLang="en-US" sz="2800"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21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練習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4415E-B6AB-0A4D-98EA-FF933CA38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188" y="1674729"/>
            <a:ext cx="3852112" cy="25712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CE0600-23AE-0040-AF38-662F67A5BD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900" y="3846624"/>
            <a:ext cx="3852111" cy="25712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52FAA8-353E-3046-A007-BB58E7328C40}"/>
              </a:ext>
            </a:extLst>
          </p:cNvPr>
          <p:cNvSpPr/>
          <p:nvPr/>
        </p:nvSpPr>
        <p:spPr>
          <a:xfrm>
            <a:off x="3048000" y="2988078"/>
            <a:ext cx="6096000" cy="4663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7B291A-C148-E247-A05B-DEB2660B9899}"/>
              </a:ext>
            </a:extLst>
          </p:cNvPr>
          <p:cNvSpPr/>
          <p:nvPr/>
        </p:nvSpPr>
        <p:spPr>
          <a:xfrm>
            <a:off x="4267012" y="4712521"/>
            <a:ext cx="7924988" cy="1318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4. </a:t>
            </a:r>
            <a:r>
              <a:rPr lang="vi-VN" altLang="ja-JP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Năm nay, hoa anh đ</a:t>
            </a:r>
            <a:r>
              <a:rPr lang="vi-VN" altLang="ja-JP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à</a:t>
            </a:r>
            <a:r>
              <a:rPr lang="vi-VN" altLang="ja-JP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o nở chậm.</a:t>
            </a:r>
            <a:endParaRPr lang="ja-JP" altLang="en-US" sz="280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vi-VN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今年は　桜</a:t>
            </a:r>
            <a:r>
              <a:rPr lang="vi-VN" altLang="ja-JP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ja-JP" altLang="vi-VN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さくら</a:t>
            </a:r>
            <a:r>
              <a:rPr lang="vi-VN" altLang="ja-JP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)</a:t>
            </a:r>
            <a:r>
              <a:rPr lang="ja-JP" altLang="vi-VN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が咲</a:t>
            </a:r>
            <a:r>
              <a:rPr lang="vi-VN" altLang="ja-JP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ja-JP" altLang="vi-VN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さ</a:t>
            </a:r>
            <a:r>
              <a:rPr lang="vi-VN" altLang="ja-JP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)</a:t>
            </a:r>
            <a:r>
              <a:rPr lang="ja-JP" altLang="vi-VN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く</a:t>
            </a:r>
            <a:r>
              <a:rPr lang="ja-JP" altLang="vi-VN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のが</a:t>
            </a:r>
            <a:r>
              <a:rPr lang="ja-JP" altLang="vi-VN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　遅いです。</a:t>
            </a:r>
            <a:endParaRPr lang="ja-JP" alt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72B4DC-DBB6-6A41-9173-99D8EDB20125}"/>
              </a:ext>
            </a:extLst>
          </p:cNvPr>
          <p:cNvSpPr/>
          <p:nvPr/>
        </p:nvSpPr>
        <p:spPr>
          <a:xfrm>
            <a:off x="224191" y="1936703"/>
            <a:ext cx="7088646" cy="1320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3. </a:t>
            </a:r>
            <a:r>
              <a:rPr lang="vi-VN" altLang="ja-JP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Tôi k</a:t>
            </a:r>
            <a:r>
              <a:rPr lang="vi-VN" altLang="ja-JP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é</a:t>
            </a:r>
            <a:r>
              <a:rPr lang="vi-VN" altLang="ja-JP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 trong việc nhớ tên người kh</a:t>
            </a:r>
            <a:r>
              <a:rPr lang="vi-VN" altLang="ja-JP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á</a:t>
            </a:r>
            <a:r>
              <a:rPr lang="vi-VN" altLang="ja-JP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c.</a:t>
            </a:r>
            <a:endParaRPr lang="ja-JP" altLang="en-US" sz="280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vi-VN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私は　人の名前を　覚える</a:t>
            </a:r>
            <a:r>
              <a:rPr lang="ja-JP" altLang="vi-VN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のが</a:t>
            </a:r>
            <a:r>
              <a:rPr lang="ja-JP" altLang="vi-VN" sz="28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　苦手です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9415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言ってみよう　</a:t>
            </a:r>
            <a:r>
              <a:rPr lang="en-US" altLang="ja-JP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別冊</a:t>
            </a:r>
            <a:r>
              <a:rPr lang="en-US" altLang="ja-JP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15DB0FF5-A244-A844-8FAE-B2A963E49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836" y="1959526"/>
            <a:ext cx="11692328" cy="3708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vi-VN" sz="3200" i="0" u="none" strike="noStrike" cap="none" normalizeH="0" baseline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テレビ</a:t>
            </a:r>
            <a:r>
              <a:rPr kumimoji="0" lang="ja-JP" altLang="vi-VN" sz="3200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を見ます・好きです</a:t>
            </a:r>
            <a:r>
              <a:rPr kumimoji="0" lang="ja-JP" altLang="en-US" sz="3200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</a:t>
            </a:r>
            <a:r>
              <a:rPr kumimoji="0" lang="ja-JP" altLang="en-US" sz="3200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kumimoji="0" lang="ja-JP" altLang="en-US" sz="3200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テレビを見るのが好きです。</a:t>
            </a:r>
            <a:endParaRPr kumimoji="0" lang="ja-JP" altLang="en-US" sz="2800" i="0" u="none" strike="noStrike" cap="none" normalizeH="0" baseline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 3" panose="050401020108070707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ja-JP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1. </a:t>
            </a:r>
            <a:r>
              <a:rPr kumimoji="0" lang="ja-JP" altLang="en-US" sz="3200" b="0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人</a:t>
            </a:r>
            <a:r>
              <a:rPr kumimoji="0" lang="ja-JP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と話します・好きです</a:t>
            </a:r>
            <a:endParaRPr kumimoji="0" lang="ja-JP" altLang="en-US" sz="2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ja-JP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2. </a:t>
            </a:r>
            <a:r>
              <a:rPr kumimoji="0" lang="ja-JP" altLang="en-US" sz="3200" b="0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歴史</a:t>
            </a:r>
            <a:r>
              <a:rPr kumimoji="0" lang="ja-JP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小説</a:t>
            </a:r>
            <a:r>
              <a:rPr kumimoji="0" lang="en-US" altLang="ja-JP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(</a:t>
            </a:r>
            <a:r>
              <a:rPr kumimoji="0" lang="ja-JP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れきししょうせつ</a:t>
            </a:r>
            <a:r>
              <a:rPr kumimoji="0" lang="en-US" altLang="ja-JP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)</a:t>
            </a:r>
            <a:r>
              <a:rPr kumimoji="0" lang="ja-JP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を読みます・好きです</a:t>
            </a:r>
            <a:endParaRPr kumimoji="0" lang="ja-JP" altLang="en-US" sz="2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ja-JP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3. </a:t>
            </a:r>
            <a:r>
              <a:rPr kumimoji="0" lang="ja-JP" altLang="en-US" sz="3200" b="0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人</a:t>
            </a:r>
            <a:r>
              <a:rPr kumimoji="0" lang="ja-JP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の名前を覚えます・得意</a:t>
            </a:r>
            <a:r>
              <a:rPr kumimoji="0" lang="en-US" altLang="ja-JP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(</a:t>
            </a:r>
            <a:r>
              <a:rPr kumimoji="0" lang="ja-JP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とくい</a:t>
            </a:r>
            <a:r>
              <a:rPr kumimoji="0" lang="en-US" altLang="ja-JP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)</a:t>
            </a:r>
            <a:r>
              <a:rPr kumimoji="0" lang="ja-JP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です</a:t>
            </a:r>
            <a:endParaRPr kumimoji="0" lang="ja-JP" altLang="en-US" sz="2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ja-JP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4. </a:t>
            </a:r>
            <a:r>
              <a:rPr kumimoji="0" lang="ja-JP" altLang="en-US" sz="3200" b="0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料理</a:t>
            </a:r>
            <a:r>
              <a:rPr kumimoji="0" lang="ja-JP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を　作ります・苦手</a:t>
            </a:r>
            <a:r>
              <a:rPr kumimoji="0" lang="ja-JP" altLang="en-US" sz="3200" b="0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です</a:t>
            </a:r>
            <a:endParaRPr kumimoji="0" lang="ja-JP" altLang="en-US" sz="2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50F25B-B8F3-7344-9B4B-F322C3D34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0683" y="4602592"/>
            <a:ext cx="2854712" cy="20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973</Words>
  <Application>Microsoft Macintosh PowerPoint</Application>
  <PresentationFormat>Widescreen</PresentationFormat>
  <Paragraphs>127</Paragraphs>
  <Slides>22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MS PMincho</vt:lpstr>
      <vt:lpstr>Yu Mincho</vt:lpstr>
      <vt:lpstr>Yu Mincho</vt:lpstr>
      <vt:lpstr>Yu Mincho Demibold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</cp:revision>
  <dcterms:created xsi:type="dcterms:W3CDTF">2021-07-24T05:12:51Z</dcterms:created>
  <dcterms:modified xsi:type="dcterms:W3CDTF">2021-07-30T15:25:32Z</dcterms:modified>
</cp:coreProperties>
</file>